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9" r:id="rId3"/>
    <p:sldId id="263" r:id="rId4"/>
    <p:sldId id="264" r:id="rId5"/>
    <p:sldId id="266" r:id="rId6"/>
    <p:sldId id="265" r:id="rId7"/>
    <p:sldId id="267" r:id="rId8"/>
    <p:sldId id="257" r:id="rId9"/>
    <p:sldId id="258" r:id="rId10"/>
    <p:sldId id="268" r:id="rId11"/>
    <p:sldId id="269" r:id="rId12"/>
    <p:sldId id="270" r:id="rId13"/>
    <p:sldId id="260" r:id="rId14"/>
    <p:sldId id="271" r:id="rId15"/>
    <p:sldId id="272" r:id="rId16"/>
    <p:sldId id="261" r:id="rId17"/>
    <p:sldId id="262" r:id="rId1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40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2">
        <a:schemeClr val="bg1"/>
      </p:bgRef>
    </p:bg>
    <p:spTree>
      <p:nvGrpSpPr>
        <p:cNvPr id="1" name=""/>
        <p:cNvGrpSpPr/>
        <p:nvPr/>
      </p:nvGrpSpPr>
      <p:grpSpPr>
        <a:xfrm>
          <a:off x="0" y="0"/>
          <a:ext cx="0" cy="0"/>
          <a:chOff x="0" y="0"/>
          <a:chExt cx="0" cy="0"/>
        </a:xfrm>
      </p:grpSpPr>
      <p:sp>
        <p:nvSpPr>
          <p:cNvPr id="8" name="7 Rectángulo"/>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8 Conector recto"/>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2" name="11 Título"/>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s-ES" smtClean="0"/>
              <a:t>Haga clic para modificar el estilo de título del patrón</a:t>
            </a:r>
            <a:endParaRPr kumimoji="0" lang="en-US"/>
          </a:p>
        </p:txBody>
      </p:sp>
      <p:sp>
        <p:nvSpPr>
          <p:cNvPr id="25" name="24 Subtítulo"/>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31" name="30 Marcador de fecha"/>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7A847CFC-816F-41D0-AAC0-9BF4FEBC753E}" type="datetimeFigureOut">
              <a:rPr lang="es-ES" smtClean="0"/>
              <a:t>23/02/2014</a:t>
            </a:fld>
            <a:endParaRPr lang="es-ES" dirty="0"/>
          </a:p>
        </p:txBody>
      </p:sp>
      <p:sp>
        <p:nvSpPr>
          <p:cNvPr id="18" name="17 Marcador de pie de página"/>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s-ES" dirty="0"/>
          </a:p>
        </p:txBody>
      </p:sp>
      <p:sp>
        <p:nvSpPr>
          <p:cNvPr id="29" name="28 Marcador de número de diapositiva"/>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132FADFE-3B8F-471C-ABF0-DBC7717ECBBC}" type="slidenum">
              <a:rPr lang="es-ES" smtClean="0"/>
              <a:t>‹Nº›</a:t>
            </a:fld>
            <a:endParaRPr lang="es-E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t>23/02/2014</a:t>
            </a:fld>
            <a:endParaRPr lang="es-ES" dirty="0"/>
          </a:p>
        </p:txBody>
      </p:sp>
      <p:sp>
        <p:nvSpPr>
          <p:cNvPr id="5" name="4 Marcador de pie de página"/>
          <p:cNvSpPr>
            <a:spLocks noGrp="1"/>
          </p:cNvSpPr>
          <p:nvPr>
            <p:ph type="ftr" sz="quarter" idx="11"/>
          </p:nvPr>
        </p:nvSpPr>
        <p:spPr/>
        <p:txBody>
          <a:bodyPr/>
          <a:lstStyle>
            <a:extLst/>
          </a:lstStyle>
          <a:p>
            <a:endParaRPr lang="es-ES" dirty="0"/>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1">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7A847CFC-816F-41D0-AAC0-9BF4FEBC753E}" type="datetimeFigureOut">
              <a:rPr lang="es-ES" smtClean="0"/>
              <a:t>23/02/2014</a:t>
            </a:fld>
            <a:endParaRPr lang="es-ES" dirty="0"/>
          </a:p>
        </p:txBody>
      </p:sp>
      <p:sp>
        <p:nvSpPr>
          <p:cNvPr id="5" name="4 Marcador de pie de página"/>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s-ES" dirty="0"/>
          </a:p>
        </p:txBody>
      </p:sp>
      <p:sp>
        <p:nvSpPr>
          <p:cNvPr id="6" name="5 Marcador de número de diapositiva"/>
          <p:cNvSpPr>
            <a:spLocks noGrp="1"/>
          </p:cNvSpPr>
          <p:nvPr>
            <p:ph type="sldNum" sz="quarter" idx="12"/>
          </p:nvPr>
        </p:nvSpPr>
        <p:spPr>
          <a:xfrm>
            <a:off x="6733952" y="6555112"/>
            <a:ext cx="588336" cy="228600"/>
          </a:xfrm>
        </p:spPr>
        <p:txBody>
          <a:bodyPr/>
          <a:lstStyle>
            <a:extLst/>
          </a:lstStyle>
          <a:p>
            <a:fld id="{132FADFE-3B8F-471C-ABF0-DBC7717ECBBC}" type="slidenum">
              <a:rPr lang="es-ES" smtClean="0"/>
              <a:t>‹Nº›</a:t>
            </a:fld>
            <a:endParaRPr lang="es-E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320040"/>
            <a:ext cx="7242048" cy="1143000"/>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t>23/02/2014</a:t>
            </a:fld>
            <a:endParaRPr lang="es-ES" dirty="0"/>
          </a:p>
        </p:txBody>
      </p:sp>
      <p:sp>
        <p:nvSpPr>
          <p:cNvPr id="6" name="5 Marcador de pie de página"/>
          <p:cNvSpPr>
            <a:spLocks noGrp="1"/>
          </p:cNvSpPr>
          <p:nvPr>
            <p:ph type="ftr" sz="quarter" idx="11"/>
          </p:nvPr>
        </p:nvSpPr>
        <p:spPr/>
        <p:txBody>
          <a:bodyPr/>
          <a:lstStyle>
            <a:extLst/>
          </a:lstStyle>
          <a:p>
            <a:endParaRPr lang="es-ES" dirty="0"/>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320040"/>
            <a:ext cx="7242048" cy="1143000"/>
          </a:xfrm>
        </p:spPr>
        <p:txBody>
          <a:bodyPr anchor="b"/>
          <a:lstStyle>
            <a:lvl1pPr>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7A847CFC-816F-41D0-AAC0-9BF4FEBC753E}" type="datetimeFigureOut">
              <a:rPr lang="es-ES" smtClean="0"/>
              <a:t>23/02/2014</a:t>
            </a:fld>
            <a:endParaRPr lang="es-ES" dirty="0"/>
          </a:p>
        </p:txBody>
      </p:sp>
      <p:sp>
        <p:nvSpPr>
          <p:cNvPr id="8" name="7 Marcador de pie de página"/>
          <p:cNvSpPr>
            <a:spLocks noGrp="1"/>
          </p:cNvSpPr>
          <p:nvPr>
            <p:ph type="ftr" sz="quarter" idx="11"/>
          </p:nvPr>
        </p:nvSpPr>
        <p:spPr/>
        <p:txBody>
          <a:bodyPr/>
          <a:lstStyle>
            <a:extLst/>
          </a:lstStyle>
          <a:p>
            <a:endParaRPr lang="es-ES" dirty="0"/>
          </a:p>
        </p:txBody>
      </p:sp>
      <p:sp>
        <p:nvSpPr>
          <p:cNvPr id="9" name="8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320040"/>
            <a:ext cx="7242048" cy="1143000"/>
          </a:xfrm>
        </p:spPr>
        <p:txBody>
          <a:bodyPr/>
          <a:lstStyle>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7A847CFC-816F-41D0-AAC0-9BF4FEBC753E}" type="datetimeFigureOut">
              <a:rPr lang="es-ES" smtClean="0"/>
              <a:t>23/02/2014</a:t>
            </a:fld>
            <a:endParaRPr lang="es-ES" dirty="0"/>
          </a:p>
        </p:txBody>
      </p:sp>
      <p:sp>
        <p:nvSpPr>
          <p:cNvPr id="4" name="3 Marcador de pie de página"/>
          <p:cNvSpPr>
            <a:spLocks noGrp="1"/>
          </p:cNvSpPr>
          <p:nvPr>
            <p:ph type="ftr" sz="quarter" idx="11"/>
          </p:nvPr>
        </p:nvSpPr>
        <p:spPr/>
        <p:txBody>
          <a:bodyPr/>
          <a:lstStyle>
            <a:extLst/>
          </a:lstStyle>
          <a:p>
            <a:endParaRPr lang="es-ES" dirty="0"/>
          </a:p>
        </p:txBody>
      </p:sp>
      <p:sp>
        <p:nvSpPr>
          <p:cNvPr id="5" name="4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solidFill>
                  <a:schemeClr val="tx2"/>
                </a:solidFill>
              </a:defRPr>
            </a:lvl1pPr>
            <a:extLst/>
          </a:lstStyle>
          <a:p>
            <a:fld id="{7A847CFC-816F-41D0-AAC0-9BF4FEBC753E}" type="datetimeFigureOut">
              <a:rPr lang="es-ES" smtClean="0"/>
              <a:t>23/02/2014</a:t>
            </a:fld>
            <a:endParaRPr lang="es-ES" dirty="0"/>
          </a:p>
        </p:txBody>
      </p:sp>
      <p:sp>
        <p:nvSpPr>
          <p:cNvPr id="3" name="2 Marcador de pie de página"/>
          <p:cNvSpPr>
            <a:spLocks noGrp="1"/>
          </p:cNvSpPr>
          <p:nvPr>
            <p:ph type="ftr" sz="quarter" idx="11"/>
          </p:nvPr>
        </p:nvSpPr>
        <p:spPr/>
        <p:txBody>
          <a:bodyPr/>
          <a:lstStyle>
            <a:lvl1pPr>
              <a:defRPr>
                <a:solidFill>
                  <a:schemeClr val="tx2"/>
                </a:solidFill>
              </a:defRPr>
            </a:lvl1pPr>
            <a:extLst/>
          </a:lstStyle>
          <a:p>
            <a:endParaRPr lang="es-ES" dirty="0"/>
          </a:p>
        </p:txBody>
      </p:sp>
      <p:sp>
        <p:nvSpPr>
          <p:cNvPr id="4" name="3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t>23/02/2014</a:t>
            </a:fld>
            <a:endParaRPr lang="es-ES" dirty="0"/>
          </a:p>
        </p:txBody>
      </p:sp>
      <p:sp>
        <p:nvSpPr>
          <p:cNvPr id="6" name="5 Marcador de pie de página"/>
          <p:cNvSpPr>
            <a:spLocks noGrp="1"/>
          </p:cNvSpPr>
          <p:nvPr>
            <p:ph type="ftr" sz="quarter" idx="11"/>
          </p:nvPr>
        </p:nvSpPr>
        <p:spPr/>
        <p:txBody>
          <a:bodyPr/>
          <a:lstStyle>
            <a:extLst/>
          </a:lstStyle>
          <a:p>
            <a:endParaRPr lang="es-ES" dirty="0"/>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2"/>
      </p:bgRef>
    </p:bg>
    <p:spTree>
      <p:nvGrpSpPr>
        <p:cNvPr id="1" name=""/>
        <p:cNvGrpSpPr/>
        <p:nvPr/>
      </p:nvGrpSpPr>
      <p:grpSpPr>
        <a:xfrm>
          <a:off x="0" y="0"/>
          <a:ext cx="0" cy="0"/>
          <a:chOff x="0" y="0"/>
          <a:chExt cx="0" cy="0"/>
        </a:xfrm>
      </p:grpSpPr>
      <p:sp>
        <p:nvSpPr>
          <p:cNvPr id="8" name="7 Rectángulo"/>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
        <p:nvSpPr>
          <p:cNvPr id="9" name="8 Rectángulo"/>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
        <p:nvSpPr>
          <p:cNvPr id="2" name="1 Título"/>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s-ES" smtClean="0"/>
              <a:t>Haga clic para modificar el estilo de título del patrón</a:t>
            </a:r>
            <a:endParaRPr kumimoji="0" lang="en-US" dirty="0"/>
          </a:p>
        </p:txBody>
      </p:sp>
      <p:sp>
        <p:nvSpPr>
          <p:cNvPr id="4" name="3 Marcador de texto"/>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s-ES" smtClean="0"/>
              <a:t>Haga clic para modificar el estilo de texto del patrón</a:t>
            </a:r>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t>23/02/2014</a:t>
            </a:fld>
            <a:endParaRPr lang="es-ES" dirty="0"/>
          </a:p>
        </p:txBody>
      </p:sp>
      <p:sp>
        <p:nvSpPr>
          <p:cNvPr id="6" name="5 Marcador de pie de página"/>
          <p:cNvSpPr>
            <a:spLocks noGrp="1"/>
          </p:cNvSpPr>
          <p:nvPr>
            <p:ph type="ftr" sz="quarter" idx="11"/>
          </p:nvPr>
        </p:nvSpPr>
        <p:spPr/>
        <p:txBody>
          <a:bodyPr/>
          <a:lstStyle>
            <a:extLst/>
          </a:lstStyle>
          <a:p>
            <a:endParaRPr lang="es-ES" dirty="0"/>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
        <p:nvSpPr>
          <p:cNvPr id="10" name="9 Marcador de posición de imagen"/>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s-ES" dirty="0" smtClean="0"/>
              <a:t>Haga clic en el icono para agregar una imagen</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t>23/02/2014</a:t>
            </a:fld>
            <a:endParaRPr lang="es-ES" dirty="0"/>
          </a:p>
        </p:txBody>
      </p:sp>
      <p:sp>
        <p:nvSpPr>
          <p:cNvPr id="5" name="4 Marcador de pie de página"/>
          <p:cNvSpPr>
            <a:spLocks noGrp="1"/>
          </p:cNvSpPr>
          <p:nvPr>
            <p:ph type="ftr" sz="quarter" idx="11"/>
          </p:nvPr>
        </p:nvSpPr>
        <p:spPr/>
        <p:txBody>
          <a:bodyPr/>
          <a:lstStyle>
            <a:extLst/>
          </a:lstStyle>
          <a:p>
            <a:endParaRPr lang="es-ES" dirty="0"/>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53200" y="274955"/>
            <a:ext cx="1524000" cy="5851525"/>
          </a:xfrm>
        </p:spPr>
        <p:txBody>
          <a:bodyPr vert="eaVert" ancho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42"/>
            <a:ext cx="6019800" cy="5851525"/>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4242816" y="6557946"/>
            <a:ext cx="2002464" cy="226902"/>
          </a:xfrm>
        </p:spPr>
        <p:txBody>
          <a:bodyPr/>
          <a:lstStyle>
            <a:extLst/>
          </a:lstStyle>
          <a:p>
            <a:fld id="{7A847CFC-816F-41D0-AAC0-9BF4FEBC753E}" type="datetimeFigureOut">
              <a:rPr lang="es-ES" smtClean="0"/>
              <a:t>23/02/2014</a:t>
            </a:fld>
            <a:endParaRPr lang="es-ES" dirty="0"/>
          </a:p>
        </p:txBody>
      </p:sp>
      <p:sp>
        <p:nvSpPr>
          <p:cNvPr id="5" name="4 Marcador de pie de página"/>
          <p:cNvSpPr>
            <a:spLocks noGrp="1"/>
          </p:cNvSpPr>
          <p:nvPr>
            <p:ph type="ftr" sz="quarter" idx="11"/>
          </p:nvPr>
        </p:nvSpPr>
        <p:spPr>
          <a:xfrm>
            <a:off x="457200" y="6556248"/>
            <a:ext cx="3657600" cy="228600"/>
          </a:xfrm>
        </p:spPr>
        <p:txBody>
          <a:bodyPr/>
          <a:lstStyle>
            <a:extLst/>
          </a:lstStyle>
          <a:p>
            <a:endParaRPr lang="es-ES" dirty="0"/>
          </a:p>
        </p:txBody>
      </p:sp>
      <p:sp>
        <p:nvSpPr>
          <p:cNvPr id="6" name="5 Marcador de número de diapositiva"/>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8 Rectángulo"/>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 name="2 Marcador de título"/>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es-ES" smtClean="0"/>
              <a:t>Haga clic para modificar el estilo de título del patrón</a:t>
            </a:r>
            <a:endParaRPr kumimoji="0" lang="en-US"/>
          </a:p>
        </p:txBody>
      </p:sp>
      <p:sp>
        <p:nvSpPr>
          <p:cNvPr id="31" name="30 Marcador de texto"/>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27" name="26 Marcador de fecha"/>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7A847CFC-816F-41D0-AAC0-9BF4FEBC753E}" type="datetimeFigureOut">
              <a:rPr lang="es-ES" smtClean="0"/>
              <a:t>23/02/2014</a:t>
            </a:fld>
            <a:endParaRPr lang="es-ES" dirty="0"/>
          </a:p>
        </p:txBody>
      </p:sp>
      <p:sp>
        <p:nvSpPr>
          <p:cNvPr id="4" name="3 Marcador de pie de página"/>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s-ES" dirty="0"/>
          </a:p>
        </p:txBody>
      </p:sp>
      <p:sp>
        <p:nvSpPr>
          <p:cNvPr id="16" name="15 Marcador de número de diapositiva"/>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11560" y="620689"/>
            <a:ext cx="7772400" cy="936104"/>
          </a:xfrm>
        </p:spPr>
        <p:txBody>
          <a:bodyPr/>
          <a:lstStyle/>
          <a:p>
            <a:r>
              <a:rPr lang="es-CO" sz="4400" u="sng" dirty="0" smtClean="0">
                <a:solidFill>
                  <a:srgbClr val="FFFF00"/>
                </a:solidFill>
                <a:latin typeface="Algerian" pitchFamily="82" charset="0"/>
              </a:rPr>
              <a:t>VIDA ESPIRITUAL diaria </a:t>
            </a:r>
            <a:endParaRPr lang="es-CO" sz="4400" u="sng" dirty="0">
              <a:solidFill>
                <a:srgbClr val="FFFF00"/>
              </a:solidFill>
              <a:latin typeface="Algerian" pitchFamily="82" charset="0"/>
            </a:endParaRPr>
          </a:p>
        </p:txBody>
      </p:sp>
      <p:sp>
        <p:nvSpPr>
          <p:cNvPr id="3" name="2 Subtítulo"/>
          <p:cNvSpPr>
            <a:spLocks noGrp="1"/>
          </p:cNvSpPr>
          <p:nvPr>
            <p:ph type="subTitle" idx="1"/>
          </p:nvPr>
        </p:nvSpPr>
        <p:spPr>
          <a:xfrm>
            <a:off x="1475656" y="5805264"/>
            <a:ext cx="6400800" cy="1752600"/>
          </a:xfrm>
        </p:spPr>
        <p:txBody>
          <a:bodyPr>
            <a:normAutofit/>
          </a:bodyPr>
          <a:lstStyle/>
          <a:p>
            <a:r>
              <a:rPr lang="es-CO" sz="2800" b="1" dirty="0" smtClean="0">
                <a:solidFill>
                  <a:srgbClr val="FFFF00"/>
                </a:solidFill>
              </a:rPr>
              <a:t>Basado en Juan 10:10</a:t>
            </a:r>
            <a:endParaRPr lang="es-CO" sz="2800" b="1" dirty="0">
              <a:solidFill>
                <a:srgbClr val="FFFF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1628800"/>
            <a:ext cx="4968552" cy="40324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3293874"/>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u="sng" dirty="0"/>
              <a:t>¿Qué es la vida Espiritual?</a:t>
            </a:r>
            <a:r>
              <a:rPr lang="es-CO" dirty="0"/>
              <a:t/>
            </a:r>
            <a:br>
              <a:rPr lang="es-CO" dirty="0"/>
            </a:br>
            <a:r>
              <a:rPr lang="es-CO" dirty="0"/>
              <a:t> </a:t>
            </a:r>
          </a:p>
        </p:txBody>
      </p:sp>
      <p:sp>
        <p:nvSpPr>
          <p:cNvPr id="3" name="2 Marcador de contenido"/>
          <p:cNvSpPr>
            <a:spLocks noGrp="1"/>
          </p:cNvSpPr>
          <p:nvPr>
            <p:ph idx="1"/>
          </p:nvPr>
        </p:nvSpPr>
        <p:spPr>
          <a:xfrm>
            <a:off x="457200" y="1609416"/>
            <a:ext cx="5770984" cy="2323640"/>
          </a:xfrm>
        </p:spPr>
        <p:txBody>
          <a:bodyPr>
            <a:normAutofit fontScale="85000" lnSpcReduction="20000"/>
          </a:bodyPr>
          <a:lstStyle/>
          <a:p>
            <a:pPr marL="0" indent="0" algn="ctr">
              <a:buNone/>
            </a:pPr>
            <a:r>
              <a:rPr lang="es-CO" dirty="0"/>
              <a:t>La vida espiritual es la vida según el Espíritu, la existencia humana conducida por la parte más noble de uno mismo, que es el Espíritu Santo dado a los creyentes. Vida espiritual es también sinónimo de vida cristiana en el sentido profundo de "vida en Cristo» es decir en comunión con Cristo y según su palabra</a:t>
            </a:r>
            <a:r>
              <a:rPr lang="es-CO" dirty="0" smtClean="0"/>
              <a:t>.</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1700808"/>
            <a:ext cx="1805062" cy="1728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123728" y="4005064"/>
            <a:ext cx="5760640" cy="2923877"/>
          </a:xfrm>
          <a:prstGeom prst="rect">
            <a:avLst/>
          </a:prstGeom>
        </p:spPr>
        <p:txBody>
          <a:bodyPr wrap="square">
            <a:spAutoFit/>
          </a:bodyPr>
          <a:lstStyle/>
          <a:p>
            <a:r>
              <a:rPr lang="es-CO" dirty="0"/>
              <a:t>El Señor Jesús dijo en una oportunidad </a:t>
            </a:r>
            <a:r>
              <a:rPr lang="es-CO" dirty="0" smtClean="0"/>
              <a:t>en </a:t>
            </a:r>
            <a:r>
              <a:rPr lang="es-CO" b="1" dirty="0" smtClean="0">
                <a:solidFill>
                  <a:srgbClr val="FF0000"/>
                </a:solidFill>
              </a:rPr>
              <a:t>(Juan </a:t>
            </a:r>
            <a:r>
              <a:rPr lang="es-CO" b="1" dirty="0">
                <a:solidFill>
                  <a:srgbClr val="FF0000"/>
                </a:solidFill>
              </a:rPr>
              <a:t>10:10</a:t>
            </a:r>
            <a:r>
              <a:rPr lang="es-CO" b="1" dirty="0" smtClean="0">
                <a:solidFill>
                  <a:srgbClr val="FF0000"/>
                </a:solidFill>
              </a:rPr>
              <a:t>): </a:t>
            </a:r>
            <a:r>
              <a:rPr lang="es-CO" dirty="0" smtClean="0"/>
              <a:t>”</a:t>
            </a:r>
            <a:r>
              <a:rPr lang="es-CO" sz="2000" b="1" dirty="0">
                <a:latin typeface="Agency FB" pitchFamily="34" charset="0"/>
              </a:rPr>
              <a:t>He venido para que tengan </a:t>
            </a:r>
            <a:r>
              <a:rPr lang="es-CO" sz="2000" b="1" dirty="0" smtClean="0">
                <a:latin typeface="Agency FB" pitchFamily="34" charset="0"/>
              </a:rPr>
              <a:t>vida, </a:t>
            </a:r>
            <a:r>
              <a:rPr lang="es-CO" sz="2000" b="1" dirty="0">
                <a:latin typeface="Agency FB" pitchFamily="34" charset="0"/>
              </a:rPr>
              <a:t>y para que la tengan en </a:t>
            </a:r>
            <a:r>
              <a:rPr lang="es-CO" sz="2000" b="1" dirty="0" smtClean="0">
                <a:latin typeface="Agency FB" pitchFamily="34" charset="0"/>
              </a:rPr>
              <a:t>abundancia</a:t>
            </a:r>
            <a:r>
              <a:rPr lang="es-CO" dirty="0" smtClean="0"/>
              <a:t>”. </a:t>
            </a:r>
            <a:r>
              <a:rPr lang="es-CO" dirty="0"/>
              <a:t>Jesús vino para que tengamos </a:t>
            </a:r>
            <a:r>
              <a:rPr lang="es-CO" b="1" u="sng" dirty="0" smtClean="0"/>
              <a:t>vida abundante </a:t>
            </a:r>
            <a:r>
              <a:rPr lang="es-CO" dirty="0" smtClean="0"/>
              <a:t>y </a:t>
            </a:r>
            <a:r>
              <a:rPr lang="es-CO" dirty="0"/>
              <a:t>podamos vivir así </a:t>
            </a:r>
            <a:r>
              <a:rPr lang="es-CO" b="1" u="sng" dirty="0" smtClean="0"/>
              <a:t>al </a:t>
            </a:r>
            <a:r>
              <a:rPr lang="es-CO" b="1" u="sng" dirty="0" smtClean="0"/>
              <a:t>máximo</a:t>
            </a:r>
            <a:r>
              <a:rPr lang="es-CO" dirty="0" smtClean="0"/>
              <a:t>. </a:t>
            </a:r>
            <a:r>
              <a:rPr lang="es-CO" dirty="0"/>
              <a:t>Cristo vino para que podamos vivir como Dios realmente quiso que </a:t>
            </a:r>
            <a:r>
              <a:rPr lang="es-CO" dirty="0" smtClean="0"/>
              <a:t>viviéramos en el principio de la creación. </a:t>
            </a:r>
            <a:r>
              <a:rPr lang="es-CO" dirty="0"/>
              <a:t>ÉL vino para que pudiéramos vivir una vida que es  abundante, plena y </a:t>
            </a:r>
            <a:r>
              <a:rPr lang="es-CO" dirty="0" smtClean="0"/>
              <a:t>desbordante de felicidad en comunión con Él.</a:t>
            </a:r>
            <a:endParaRPr lang="es-CO" dirty="0"/>
          </a:p>
          <a:p>
            <a:r>
              <a:rPr lang="es-CO" dirty="0"/>
              <a:t> </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595" y="4005064"/>
            <a:ext cx="2110134" cy="2639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45040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randombar(horizontal)">
                                      <p:cBhvr>
                                        <p:cTn id="10" dur="5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2000"/>
                                        <p:tgtEl>
                                          <p:spTgt spid="4"/>
                                        </p:tgtEl>
                                      </p:cBhvr>
                                    </p:animEffect>
                                  </p:childTnLst>
                                </p:cTn>
                              </p:par>
                              <p:par>
                                <p:cTn id="16" presetID="21" presetClass="entr" presetSubtype="1" fill="hold" nodeType="withEffect">
                                  <p:stCondLst>
                                    <p:cond delay="0"/>
                                  </p:stCondLst>
                                  <p:childTnLst>
                                    <p:set>
                                      <p:cBhvr>
                                        <p:cTn id="17" dur="1" fill="hold">
                                          <p:stCondLst>
                                            <p:cond delay="0"/>
                                          </p:stCondLst>
                                        </p:cTn>
                                        <p:tgtEl>
                                          <p:spTgt spid="1027"/>
                                        </p:tgtEl>
                                        <p:attrNameLst>
                                          <p:attrName>style.visibility</p:attrName>
                                        </p:attrNameLst>
                                      </p:cBhvr>
                                      <p:to>
                                        <p:strVal val="visible"/>
                                      </p:to>
                                    </p:set>
                                    <p:animEffect transition="in" filter="wheel(1)">
                                      <p:cBhvr>
                                        <p:cTn id="18" dur="2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7239000" cy="6051072"/>
          </a:xfrm>
        </p:spPr>
        <p:txBody>
          <a:bodyPr>
            <a:normAutofit fontScale="92500" lnSpcReduction="20000"/>
          </a:bodyPr>
          <a:lstStyle/>
          <a:p>
            <a:pPr marL="0" indent="0" algn="ctr">
              <a:buNone/>
            </a:pPr>
            <a:r>
              <a:rPr lang="es-CO" dirty="0"/>
              <a:t>Piense en usted </a:t>
            </a:r>
            <a:r>
              <a:rPr lang="es-CO" dirty="0" smtClean="0"/>
              <a:t>mismo, en </a:t>
            </a:r>
            <a:r>
              <a:rPr lang="es-CO" dirty="0"/>
              <a:t>sus </a:t>
            </a:r>
            <a:r>
              <a:rPr lang="es-CO" dirty="0" smtClean="0"/>
              <a:t>familiares, amigos </a:t>
            </a:r>
            <a:r>
              <a:rPr lang="es-CO" dirty="0"/>
              <a:t>y en sus conocidos. ¿Viven plenamente? ¿Disfrutan su vida? ¿Están contentos al despertar en las mañanas y lavarse y vestirse, tomar desayuno, cepillarse los dientes, ir </a:t>
            </a:r>
            <a:r>
              <a:rPr lang="es-CO" dirty="0" smtClean="0"/>
              <a:t>al trabajo </a:t>
            </a:r>
            <a:r>
              <a:rPr lang="es-CO" dirty="0" smtClean="0"/>
              <a:t>o al </a:t>
            </a:r>
            <a:r>
              <a:rPr lang="es-CO" dirty="0"/>
              <a:t>colegio, asistir a clases y hacer todas las demás cosas que hacemos una y otra vez día tras día? </a:t>
            </a:r>
            <a:endParaRPr lang="es-CO" dirty="0" smtClean="0"/>
          </a:p>
          <a:p>
            <a:endParaRPr lang="es-CO" dirty="0" smtClean="0"/>
          </a:p>
          <a:p>
            <a:pPr algn="ctr"/>
            <a:r>
              <a:rPr lang="es-CO" dirty="0" smtClean="0"/>
              <a:t>Todas </a:t>
            </a:r>
            <a:r>
              <a:rPr lang="es-CO" dirty="0"/>
              <a:t>estas cosas que hacemos (</a:t>
            </a:r>
            <a:r>
              <a:rPr lang="es-CO" b="1" dirty="0"/>
              <a:t>como comer y dormir y caminar y </a:t>
            </a:r>
            <a:r>
              <a:rPr lang="es-CO" b="1" dirty="0" smtClean="0"/>
              <a:t>trabajar, estudiar </a:t>
            </a:r>
            <a:r>
              <a:rPr lang="es-CO" b="1" dirty="0"/>
              <a:t>y descansar</a:t>
            </a:r>
            <a:r>
              <a:rPr lang="es-CO" dirty="0"/>
              <a:t>) son importantes. ¿Pero la vida consiste solo de eso? </a:t>
            </a:r>
            <a:endParaRPr lang="es-CO" dirty="0" smtClean="0"/>
          </a:p>
          <a:p>
            <a:r>
              <a:rPr lang="es-CO" dirty="0" smtClean="0"/>
              <a:t>La pregunta es: ¿</a:t>
            </a:r>
            <a:r>
              <a:rPr lang="es-CO" b="1" dirty="0" smtClean="0">
                <a:solidFill>
                  <a:srgbClr val="FF0000"/>
                </a:solidFill>
              </a:rPr>
              <a:t>Qué </a:t>
            </a:r>
            <a:r>
              <a:rPr lang="es-CO" b="1" dirty="0">
                <a:solidFill>
                  <a:srgbClr val="FF0000"/>
                </a:solidFill>
              </a:rPr>
              <a:t>es la vida abundante acerca de la cual habló Cristo</a:t>
            </a:r>
            <a:r>
              <a:rPr lang="es-CO" dirty="0" smtClean="0"/>
              <a:t>?</a:t>
            </a:r>
            <a:r>
              <a:rPr lang="es-CO" dirty="0"/>
              <a:t> </a:t>
            </a:r>
          </a:p>
          <a:p>
            <a:r>
              <a:rPr lang="es-CO" b="1" dirty="0">
                <a:solidFill>
                  <a:srgbClr val="FF0000"/>
                </a:solidFill>
              </a:rPr>
              <a:t>¿Qué clase de vida da el Señor a Sus ovejas </a:t>
            </a:r>
            <a:r>
              <a:rPr lang="es-CO" b="1" dirty="0" smtClean="0">
                <a:solidFill>
                  <a:srgbClr val="FF0000"/>
                </a:solidFill>
              </a:rPr>
              <a:t>(o sea, a </a:t>
            </a:r>
            <a:r>
              <a:rPr lang="es-CO" b="1" dirty="0">
                <a:solidFill>
                  <a:srgbClr val="FF0000"/>
                </a:solidFill>
              </a:rPr>
              <a:t>aquellos que creen en </a:t>
            </a:r>
            <a:r>
              <a:rPr lang="es-CO" b="1" dirty="0" smtClean="0">
                <a:solidFill>
                  <a:srgbClr val="FF0000"/>
                </a:solidFill>
              </a:rPr>
              <a:t>Él, ver (</a:t>
            </a:r>
            <a:r>
              <a:rPr lang="es-CO" b="1" dirty="0" smtClean="0">
                <a:solidFill>
                  <a:srgbClr val="0070C0"/>
                </a:solidFill>
              </a:rPr>
              <a:t>Juan </a:t>
            </a:r>
            <a:r>
              <a:rPr lang="es-CO" b="1" dirty="0">
                <a:solidFill>
                  <a:srgbClr val="0070C0"/>
                </a:solidFill>
              </a:rPr>
              <a:t>10:27-28</a:t>
            </a:r>
            <a:r>
              <a:rPr lang="es-CO" b="1" dirty="0">
                <a:solidFill>
                  <a:srgbClr val="FF0000"/>
                </a:solidFill>
              </a:rPr>
              <a:t>)?</a:t>
            </a:r>
          </a:p>
          <a:p>
            <a:pPr marL="0" indent="0">
              <a:buNone/>
            </a:pPr>
            <a:r>
              <a:rPr lang="es-CO" dirty="0" smtClean="0"/>
              <a:t>La </a:t>
            </a:r>
            <a:r>
              <a:rPr lang="es-CO" dirty="0"/>
              <a:t>vida que Dios da no </a:t>
            </a:r>
            <a:r>
              <a:rPr lang="es-CO" dirty="0" smtClean="0"/>
              <a:t>solamente es</a:t>
            </a:r>
            <a:r>
              <a:rPr lang="es-CO" dirty="0"/>
              <a:t> </a:t>
            </a:r>
            <a:r>
              <a:rPr lang="es-CO" b="1" u="sng" dirty="0" smtClean="0"/>
              <a:t>abundante</a:t>
            </a:r>
            <a:r>
              <a:rPr lang="es-CO" dirty="0"/>
              <a:t> y </a:t>
            </a:r>
            <a:r>
              <a:rPr lang="es-CO" b="1" u="sng" dirty="0" smtClean="0"/>
              <a:t>desbordante</a:t>
            </a:r>
            <a:r>
              <a:rPr lang="es-CO" dirty="0" smtClean="0"/>
              <a:t>, </a:t>
            </a:r>
            <a:r>
              <a:rPr lang="es-CO" dirty="0"/>
              <a:t>también es </a:t>
            </a:r>
            <a:r>
              <a:rPr lang="es-CO" b="1" u="sng" dirty="0" smtClean="0"/>
              <a:t>eterna</a:t>
            </a:r>
            <a:r>
              <a:rPr lang="es-CO" dirty="0" smtClean="0"/>
              <a:t>.</a:t>
            </a:r>
            <a:endParaRPr lang="es-CO" dirty="0"/>
          </a:p>
          <a:p>
            <a:endParaRPr lang="es-CO" dirty="0"/>
          </a:p>
        </p:txBody>
      </p:sp>
    </p:spTree>
    <p:extLst>
      <p:ext uri="{BB962C8B-B14F-4D97-AF65-F5344CB8AC3E}">
        <p14:creationId xmlns:p14="http://schemas.microsoft.com/office/powerpoint/2010/main" val="317480344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5" dur="500"/>
                                        <p:tgtEl>
                                          <p:spTgt spid="3">
                                            <p:txEl>
                                              <p:pRg st="3" end="3"/>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8" dur="500"/>
                                        <p:tgtEl>
                                          <p:spTgt spid="3">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wheel(1)">
                                      <p:cBhvr>
                                        <p:cTn id="23"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7239000" cy="576064"/>
          </a:xfrm>
        </p:spPr>
        <p:txBody>
          <a:bodyPr>
            <a:normAutofit/>
          </a:bodyPr>
          <a:lstStyle/>
          <a:p>
            <a:pPr marL="0" indent="0" algn="ctr">
              <a:buNone/>
            </a:pPr>
            <a:r>
              <a:rPr lang="es-CO" sz="3000" b="1" u="sng" dirty="0" smtClean="0">
                <a:solidFill>
                  <a:srgbClr val="FF0000"/>
                </a:solidFill>
                <a:latin typeface="Algerian" pitchFamily="82" charset="0"/>
              </a:rPr>
              <a:t>¿QUÉ ES LA VIDA ETERNA?</a:t>
            </a:r>
          </a:p>
        </p:txBody>
      </p:sp>
      <p:sp>
        <p:nvSpPr>
          <p:cNvPr id="4" name="3 Rectángulo"/>
          <p:cNvSpPr/>
          <p:nvPr/>
        </p:nvSpPr>
        <p:spPr>
          <a:xfrm>
            <a:off x="323528" y="1166843"/>
            <a:ext cx="4320480" cy="5201424"/>
          </a:xfrm>
          <a:prstGeom prst="rect">
            <a:avLst/>
          </a:prstGeom>
        </p:spPr>
        <p:txBody>
          <a:bodyPr wrap="square">
            <a:spAutoFit/>
          </a:bodyPr>
          <a:lstStyle/>
          <a:p>
            <a:pPr algn="ctr"/>
            <a:r>
              <a:rPr lang="es-CO" sz="2400" dirty="0"/>
              <a:t>En </a:t>
            </a:r>
            <a:r>
              <a:rPr lang="es-CO" sz="2400" b="1" dirty="0">
                <a:solidFill>
                  <a:srgbClr val="FF0000"/>
                </a:solidFill>
              </a:rPr>
              <a:t>Juan 17:3 </a:t>
            </a:r>
            <a:r>
              <a:rPr lang="es-CO" sz="2400" dirty="0"/>
              <a:t>Jesús dijo, “</a:t>
            </a:r>
            <a:r>
              <a:rPr lang="es-CO" sz="2800" b="1" dirty="0">
                <a:latin typeface="Agency FB" pitchFamily="34" charset="0"/>
              </a:rPr>
              <a:t>Y esta es la vida eterna, que  te CONOZCAN a ti, el único Dios verdadero, y a Jesucristo, a quien has enviado</a:t>
            </a:r>
            <a:r>
              <a:rPr lang="es-CO" sz="2400" dirty="0"/>
              <a:t>”. Esto significa que la persona que tiene vida eterna es la persona que CONOCE A DIOS y que CONOCE AL SEÑOR JESUCRISTO. Esta persona debería y puede tener una maravillosa y personal relación con Dios</a:t>
            </a:r>
            <a:r>
              <a:rPr lang="es-CO" sz="2400" dirty="0" smtClean="0"/>
              <a:t>. </a:t>
            </a:r>
            <a:endParaRPr lang="es-CO" sz="2400"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1556792"/>
            <a:ext cx="3513187"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4644007" y="4653136"/>
            <a:ext cx="3513187" cy="1815882"/>
          </a:xfrm>
          <a:prstGeom prst="rect">
            <a:avLst/>
          </a:prstGeom>
        </p:spPr>
        <p:txBody>
          <a:bodyPr wrap="square">
            <a:spAutoFit/>
          </a:bodyPr>
          <a:lstStyle/>
          <a:p>
            <a:pPr algn="ctr"/>
            <a:r>
              <a:rPr lang="es-CO" sz="1600" i="1" dirty="0">
                <a:solidFill>
                  <a:srgbClr val="FF0000"/>
                </a:solidFill>
              </a:rPr>
              <a:t>Para que tu conozcas a una persona tienes que relacionarte con ella</a:t>
            </a:r>
            <a:r>
              <a:rPr lang="es-CO" sz="1600" i="1" dirty="0" smtClean="0">
                <a:solidFill>
                  <a:srgbClr val="FF0000"/>
                </a:solidFill>
              </a:rPr>
              <a:t>, visitarla frecuentemente, conversar con ella, saber cueles son sus gustos, caminar con ella</a:t>
            </a:r>
            <a:r>
              <a:rPr lang="es-CO" sz="1600" i="1" dirty="0">
                <a:solidFill>
                  <a:srgbClr val="FF0000"/>
                </a:solidFill>
              </a:rPr>
              <a:t> </a:t>
            </a:r>
            <a:r>
              <a:rPr lang="es-CO" sz="1600" i="1" dirty="0" smtClean="0">
                <a:solidFill>
                  <a:srgbClr val="FF0000"/>
                </a:solidFill>
              </a:rPr>
              <a:t>y comer juntos, </a:t>
            </a:r>
            <a:r>
              <a:rPr lang="es-CO" sz="1600" i="1" dirty="0">
                <a:solidFill>
                  <a:srgbClr val="FF0000"/>
                </a:solidFill>
              </a:rPr>
              <a:t>como dice un </a:t>
            </a:r>
            <a:r>
              <a:rPr lang="es-CO" sz="1600" i="1" dirty="0" smtClean="0">
                <a:solidFill>
                  <a:srgbClr val="FF0000"/>
                </a:solidFill>
              </a:rPr>
              <a:t>predicador: «comerse </a:t>
            </a:r>
            <a:r>
              <a:rPr lang="es-CO" sz="1600" i="1" dirty="0">
                <a:solidFill>
                  <a:srgbClr val="FF0000"/>
                </a:solidFill>
              </a:rPr>
              <a:t>un bulto de sal juntos»</a:t>
            </a:r>
          </a:p>
        </p:txBody>
      </p:sp>
    </p:spTree>
    <p:extLst>
      <p:ext uri="{BB962C8B-B14F-4D97-AF65-F5344CB8AC3E}">
        <p14:creationId xmlns:p14="http://schemas.microsoft.com/office/powerpoint/2010/main" val="2813892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randombar(horizontal)">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7239000" cy="5763040"/>
          </a:xfrm>
        </p:spPr>
        <p:txBody>
          <a:bodyPr>
            <a:normAutofit lnSpcReduction="10000"/>
          </a:bodyPr>
          <a:lstStyle/>
          <a:p>
            <a:pPr marL="0" indent="0" algn="ctr">
              <a:buNone/>
            </a:pPr>
            <a:r>
              <a:rPr lang="es-CO" u="sng" dirty="0"/>
              <a:t>¿Todas las personas conocen a </a:t>
            </a:r>
            <a:r>
              <a:rPr lang="es-CO" u="sng" dirty="0" smtClean="0"/>
              <a:t>Dios?</a:t>
            </a:r>
          </a:p>
          <a:p>
            <a:pPr marL="0" indent="0" algn="ctr">
              <a:buNone/>
            </a:pPr>
            <a:r>
              <a:rPr lang="es-CO" dirty="0" smtClean="0"/>
              <a:t> </a:t>
            </a:r>
            <a:r>
              <a:rPr lang="es-CO" dirty="0">
                <a:solidFill>
                  <a:srgbClr val="FF0000"/>
                </a:solidFill>
              </a:rPr>
              <a:t>(</a:t>
            </a:r>
            <a:r>
              <a:rPr lang="es-CO" dirty="0" smtClean="0">
                <a:solidFill>
                  <a:srgbClr val="FF0000"/>
                </a:solidFill>
              </a:rPr>
              <a:t>1Tesalonicenses </a:t>
            </a:r>
            <a:r>
              <a:rPr lang="es-CO" dirty="0">
                <a:solidFill>
                  <a:srgbClr val="FF0000"/>
                </a:solidFill>
              </a:rPr>
              <a:t>4:5</a:t>
            </a:r>
            <a:r>
              <a:rPr lang="es-CO" dirty="0" smtClean="0"/>
              <a:t>) NO. </a:t>
            </a:r>
          </a:p>
          <a:p>
            <a:pPr marL="0" indent="0" algn="ctr">
              <a:buNone/>
            </a:pPr>
            <a:r>
              <a:rPr lang="es-CO" dirty="0" smtClean="0"/>
              <a:t>Los gentiles no conocen a Dios. </a:t>
            </a:r>
          </a:p>
          <a:p>
            <a:pPr marL="0" indent="0">
              <a:buNone/>
            </a:pPr>
            <a:endParaRPr lang="es-CO" dirty="0" smtClean="0"/>
          </a:p>
          <a:p>
            <a:pPr marL="0" indent="0" algn="ctr">
              <a:buNone/>
            </a:pPr>
            <a:r>
              <a:rPr lang="es-CO" b="1" u="sng" dirty="0" smtClean="0"/>
              <a:t>¿</a:t>
            </a:r>
            <a:r>
              <a:rPr lang="es-CO" b="1" u="sng" dirty="0"/>
              <a:t>Tienen todos una íntima y personal relación con </a:t>
            </a:r>
            <a:r>
              <a:rPr lang="es-CO" b="1" u="sng" dirty="0" smtClean="0"/>
              <a:t>Cristo?</a:t>
            </a:r>
          </a:p>
          <a:p>
            <a:pPr marL="0" indent="0" algn="ctr">
              <a:buNone/>
            </a:pPr>
            <a:r>
              <a:rPr lang="es-CO" dirty="0" smtClean="0"/>
              <a:t> </a:t>
            </a:r>
            <a:r>
              <a:rPr lang="es-CO" dirty="0">
                <a:solidFill>
                  <a:srgbClr val="FF0000"/>
                </a:solidFill>
              </a:rPr>
              <a:t>(Mateo 7:23</a:t>
            </a:r>
            <a:r>
              <a:rPr lang="es-CO" dirty="0" smtClean="0">
                <a:solidFill>
                  <a:srgbClr val="FF0000"/>
                </a:solidFill>
              </a:rPr>
              <a:t>) </a:t>
            </a:r>
            <a:r>
              <a:rPr lang="es-CO" dirty="0" smtClean="0"/>
              <a:t>NO.</a:t>
            </a:r>
          </a:p>
          <a:p>
            <a:pPr marL="0" indent="0" algn="ctr">
              <a:buNone/>
            </a:pPr>
            <a:r>
              <a:rPr lang="es-CO" dirty="0" smtClean="0"/>
              <a:t>Apartaos de mi, obradores de maldad.</a:t>
            </a:r>
          </a:p>
          <a:p>
            <a:pPr marL="0" indent="0" algn="ctr">
              <a:buNone/>
            </a:pPr>
            <a:endParaRPr lang="es-CO" dirty="0" smtClean="0"/>
          </a:p>
          <a:p>
            <a:pPr marL="0" indent="0" algn="ctr">
              <a:buNone/>
            </a:pPr>
            <a:r>
              <a:rPr lang="es-CO" sz="2800" u="sng" dirty="0" smtClean="0"/>
              <a:t>¿</a:t>
            </a:r>
            <a:r>
              <a:rPr lang="es-CO" sz="2800" u="sng" dirty="0"/>
              <a:t>Tienen todos vida </a:t>
            </a:r>
            <a:r>
              <a:rPr lang="es-CO" sz="2800" u="sng" dirty="0" smtClean="0"/>
              <a:t>eterna?</a:t>
            </a:r>
          </a:p>
          <a:p>
            <a:pPr marL="0" indent="0" algn="ctr">
              <a:buNone/>
            </a:pPr>
            <a:r>
              <a:rPr lang="es-CO" dirty="0" smtClean="0"/>
              <a:t> </a:t>
            </a:r>
            <a:r>
              <a:rPr lang="es-CO" dirty="0">
                <a:solidFill>
                  <a:srgbClr val="FF0000"/>
                </a:solidFill>
              </a:rPr>
              <a:t>(</a:t>
            </a:r>
            <a:r>
              <a:rPr lang="es-CO" dirty="0" smtClean="0">
                <a:solidFill>
                  <a:srgbClr val="FF0000"/>
                </a:solidFill>
              </a:rPr>
              <a:t>1Juan </a:t>
            </a:r>
            <a:r>
              <a:rPr lang="es-CO" dirty="0">
                <a:solidFill>
                  <a:srgbClr val="FF0000"/>
                </a:solidFill>
              </a:rPr>
              <a:t>5:12</a:t>
            </a:r>
            <a:r>
              <a:rPr lang="es-CO" dirty="0" smtClean="0">
                <a:solidFill>
                  <a:srgbClr val="FF0000"/>
                </a:solidFill>
              </a:rPr>
              <a:t>) </a:t>
            </a:r>
            <a:r>
              <a:rPr lang="es-CO" dirty="0" smtClean="0"/>
              <a:t>NO.</a:t>
            </a:r>
          </a:p>
          <a:p>
            <a:pPr marL="0" indent="0" algn="ctr">
              <a:buNone/>
            </a:pPr>
            <a:r>
              <a:rPr lang="es-CO" b="1" dirty="0" smtClean="0">
                <a:solidFill>
                  <a:srgbClr val="002060"/>
                </a:solidFill>
                <a:latin typeface="Agency FB" pitchFamily="34" charset="0"/>
              </a:rPr>
              <a:t>«El </a:t>
            </a:r>
            <a:r>
              <a:rPr lang="es-CO" b="1" dirty="0">
                <a:solidFill>
                  <a:srgbClr val="002060"/>
                </a:solidFill>
                <a:latin typeface="Agency FB" pitchFamily="34" charset="0"/>
              </a:rPr>
              <a:t>que tiene al Hijo, tiene la vida; el que no tiene al Hijo de Dios no tiene la </a:t>
            </a:r>
            <a:r>
              <a:rPr lang="es-CO" b="1" dirty="0" smtClean="0">
                <a:solidFill>
                  <a:srgbClr val="002060"/>
                </a:solidFill>
                <a:latin typeface="Agency FB" pitchFamily="34" charset="0"/>
              </a:rPr>
              <a:t>vida». </a:t>
            </a:r>
            <a:r>
              <a:rPr lang="es-CO" b="1" dirty="0">
                <a:solidFill>
                  <a:srgbClr val="002060"/>
                </a:solidFill>
                <a:latin typeface="Agency FB" pitchFamily="34" charset="0"/>
              </a:rPr>
              <a:t> </a:t>
            </a:r>
          </a:p>
        </p:txBody>
      </p:sp>
    </p:spTree>
    <p:extLst>
      <p:ext uri="{BB962C8B-B14F-4D97-AF65-F5344CB8AC3E}">
        <p14:creationId xmlns:p14="http://schemas.microsoft.com/office/powerpoint/2010/main" val="396296185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p:cTn id="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4" end="4"/>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p:cTn id="13"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5" end="5"/>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p:cTn id="1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wheel(1)">
                                      <p:cBhvr>
                                        <p:cTn id="27" dur="2000"/>
                                        <p:tgtEl>
                                          <p:spTgt spid="3">
                                            <p:txEl>
                                              <p:pRg st="8" end="8"/>
                                            </p:txEl>
                                          </p:spTgt>
                                        </p:tgtEl>
                                      </p:cBhvr>
                                    </p:animEffect>
                                  </p:childTnLst>
                                </p:cTn>
                              </p:par>
                              <p:par>
                                <p:cTn id="28" presetID="21" presetClass="entr" presetSubtype="1" fill="hold" nodeType="withEffect">
                                  <p:stCondLst>
                                    <p:cond delay="0"/>
                                  </p:stCondLst>
                                  <p:childTnLst>
                                    <p:set>
                                      <p:cBhvr>
                                        <p:cTn id="29" dur="1" fill="hold">
                                          <p:stCondLst>
                                            <p:cond delay="0"/>
                                          </p:stCondLst>
                                        </p:cTn>
                                        <p:tgtEl>
                                          <p:spTgt spid="3">
                                            <p:txEl>
                                              <p:pRg st="9" end="9"/>
                                            </p:txEl>
                                          </p:spTgt>
                                        </p:tgtEl>
                                        <p:attrNameLst>
                                          <p:attrName>style.visibility</p:attrName>
                                        </p:attrNameLst>
                                      </p:cBhvr>
                                      <p:to>
                                        <p:strVal val="visible"/>
                                      </p:to>
                                    </p:set>
                                    <p:animEffect transition="in" filter="wheel(1)">
                                      <p:cBhvr>
                                        <p:cTn id="30" dur="2000"/>
                                        <p:tgtEl>
                                          <p:spTgt spid="3">
                                            <p:txEl>
                                              <p:pRg st="9" end="9"/>
                                            </p:txEl>
                                          </p:spTgt>
                                        </p:tgtEl>
                                      </p:cBhvr>
                                    </p:animEffect>
                                  </p:childTnLst>
                                </p:cTn>
                              </p:par>
                              <p:par>
                                <p:cTn id="31" presetID="21" presetClass="entr" presetSubtype="1" fill="hold" nodeType="withEffect">
                                  <p:stCondLst>
                                    <p:cond delay="0"/>
                                  </p:stCondLst>
                                  <p:childTnLst>
                                    <p:set>
                                      <p:cBhvr>
                                        <p:cTn id="32" dur="1" fill="hold">
                                          <p:stCondLst>
                                            <p:cond delay="0"/>
                                          </p:stCondLst>
                                        </p:cTn>
                                        <p:tgtEl>
                                          <p:spTgt spid="3">
                                            <p:txEl>
                                              <p:pRg st="10" end="10"/>
                                            </p:txEl>
                                          </p:spTgt>
                                        </p:tgtEl>
                                        <p:attrNameLst>
                                          <p:attrName>style.visibility</p:attrName>
                                        </p:attrNameLst>
                                      </p:cBhvr>
                                      <p:to>
                                        <p:strVal val="visible"/>
                                      </p:to>
                                    </p:set>
                                    <p:animEffect transition="in" filter="wheel(1)">
                                      <p:cBhvr>
                                        <p:cTn id="33" dur="2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7239000" cy="2520280"/>
          </a:xfrm>
        </p:spPr>
        <p:txBody>
          <a:bodyPr>
            <a:normAutofit fontScale="92500"/>
          </a:bodyPr>
          <a:lstStyle/>
          <a:p>
            <a:pPr marL="0" indent="0" algn="ctr">
              <a:buNone/>
            </a:pPr>
            <a:r>
              <a:rPr lang="es-CO" dirty="0"/>
              <a:t>Piense nuevamente en toda la gente que vive a su alrededor (</a:t>
            </a:r>
            <a:r>
              <a:rPr lang="es-CO" sz="2800" dirty="0">
                <a:latin typeface="Agency FB" pitchFamily="34" charset="0"/>
              </a:rPr>
              <a:t>en su casa, en su vecindario, en su colegio, </a:t>
            </a:r>
            <a:r>
              <a:rPr lang="es-CO" sz="2800" dirty="0" smtClean="0">
                <a:latin typeface="Agency FB" pitchFamily="34" charset="0"/>
              </a:rPr>
              <a:t>aún en </a:t>
            </a:r>
            <a:r>
              <a:rPr lang="es-CO" sz="2800" dirty="0">
                <a:latin typeface="Agency FB" pitchFamily="34" charset="0"/>
              </a:rPr>
              <a:t>su iglesia</a:t>
            </a:r>
            <a:r>
              <a:rPr lang="es-CO" dirty="0"/>
              <a:t>). Todas estas personas tienen vida física. Pueden caminar y conversar, reír y llorar, comer y dormir. Viven y existen, pero la mayoría de estas personas no tienen </a:t>
            </a:r>
            <a:r>
              <a:rPr lang="es-CO" u="sng" dirty="0"/>
              <a:t>VIDA ESPIRITUAL</a:t>
            </a:r>
            <a:r>
              <a:rPr lang="es-CO" dirty="0"/>
              <a:t>. </a:t>
            </a:r>
            <a:endParaRPr lang="es-CO" dirty="0" smtClean="0"/>
          </a:p>
          <a:p>
            <a:pPr marL="0" indent="0" algn="ctr">
              <a:buNone/>
            </a:pPr>
            <a:endParaRPr lang="es-CO" dirty="0" smtClean="0"/>
          </a:p>
        </p:txBody>
      </p:sp>
      <p:sp>
        <p:nvSpPr>
          <p:cNvPr id="4" name="3 Rectángulo"/>
          <p:cNvSpPr/>
          <p:nvPr/>
        </p:nvSpPr>
        <p:spPr>
          <a:xfrm>
            <a:off x="14776" y="3068960"/>
            <a:ext cx="5925376" cy="4062651"/>
          </a:xfrm>
          <a:prstGeom prst="rect">
            <a:avLst/>
          </a:prstGeom>
        </p:spPr>
        <p:txBody>
          <a:bodyPr wrap="square">
            <a:spAutoFit/>
          </a:bodyPr>
          <a:lstStyle/>
          <a:p>
            <a:r>
              <a:rPr lang="es-CO" sz="2400" dirty="0"/>
              <a:t>La mayoría de estas personas no tienen VIDA ETERNA.</a:t>
            </a:r>
          </a:p>
          <a:p>
            <a:endParaRPr lang="es-CO" sz="2400" dirty="0" smtClean="0"/>
          </a:p>
          <a:p>
            <a:r>
              <a:rPr lang="es-CO" sz="2400" dirty="0" smtClean="0"/>
              <a:t>La </a:t>
            </a:r>
            <a:r>
              <a:rPr lang="es-CO" sz="2400" dirty="0"/>
              <a:t>mayoría de estas personas no viven AL MÁXIMO, No son felices.</a:t>
            </a:r>
          </a:p>
          <a:p>
            <a:endParaRPr lang="es-CO" sz="2400" dirty="0" smtClean="0"/>
          </a:p>
          <a:p>
            <a:r>
              <a:rPr lang="es-CO" sz="2400" dirty="0" smtClean="0"/>
              <a:t>La </a:t>
            </a:r>
            <a:r>
              <a:rPr lang="es-CO" sz="2400" dirty="0"/>
              <a:t>mayoría de estas personas no conocen a Dios de una manera personal. No tiene a Dios, el Espíritu Santo, viviendo en ellos.</a:t>
            </a:r>
            <a:r>
              <a:rPr lang="es-CO" dirty="0"/>
              <a:t> </a:t>
            </a:r>
          </a:p>
          <a:p>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8765" y="3789040"/>
            <a:ext cx="1447800" cy="2369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2762184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3074"/>
                                        </p:tgtEl>
                                        <p:attrNameLst>
                                          <p:attrName>style.visibility</p:attrName>
                                        </p:attrNameLst>
                                      </p:cBhvr>
                                      <p:to>
                                        <p:strVal val="visible"/>
                                      </p:to>
                                    </p:set>
                                    <p:anim calcmode="lin" valueType="num">
                                      <p:cBhvr>
                                        <p:cTn id="13" dur="1000" fill="hold"/>
                                        <p:tgtEl>
                                          <p:spTgt spid="3074"/>
                                        </p:tgtEl>
                                        <p:attrNameLst>
                                          <p:attrName>ppt_w</p:attrName>
                                        </p:attrNameLst>
                                      </p:cBhvr>
                                      <p:tavLst>
                                        <p:tav tm="0">
                                          <p:val>
                                            <p:fltVal val="0"/>
                                          </p:val>
                                        </p:tav>
                                        <p:tav tm="100000">
                                          <p:val>
                                            <p:strVal val="#ppt_w"/>
                                          </p:val>
                                        </p:tav>
                                      </p:tavLst>
                                    </p:anim>
                                    <p:anim calcmode="lin" valueType="num">
                                      <p:cBhvr>
                                        <p:cTn id="14" dur="1000" fill="hold"/>
                                        <p:tgtEl>
                                          <p:spTgt spid="3074"/>
                                        </p:tgtEl>
                                        <p:attrNameLst>
                                          <p:attrName>ppt_h</p:attrName>
                                        </p:attrNameLst>
                                      </p:cBhvr>
                                      <p:tavLst>
                                        <p:tav tm="0">
                                          <p:val>
                                            <p:fltVal val="0"/>
                                          </p:val>
                                        </p:tav>
                                        <p:tav tm="100000">
                                          <p:val>
                                            <p:strVal val="#ppt_h"/>
                                          </p:val>
                                        </p:tav>
                                      </p:tavLst>
                                    </p:anim>
                                    <p:anim calcmode="lin" valueType="num">
                                      <p:cBhvr>
                                        <p:cTn id="15" dur="1000" fill="hold"/>
                                        <p:tgtEl>
                                          <p:spTgt spid="3074"/>
                                        </p:tgtEl>
                                        <p:attrNameLst>
                                          <p:attrName>style.rotation</p:attrName>
                                        </p:attrNameLst>
                                      </p:cBhvr>
                                      <p:tavLst>
                                        <p:tav tm="0">
                                          <p:val>
                                            <p:fltVal val="90"/>
                                          </p:val>
                                        </p:tav>
                                        <p:tav tm="100000">
                                          <p:val>
                                            <p:fltVal val="0"/>
                                          </p:val>
                                        </p:tav>
                                      </p:tavLst>
                                    </p:anim>
                                    <p:animEffect transition="in" filter="fade">
                                      <p:cBhvr>
                                        <p:cTn id="16"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7239000" cy="1800200"/>
          </a:xfrm>
        </p:spPr>
        <p:txBody>
          <a:bodyPr>
            <a:normAutofit fontScale="92500" lnSpcReduction="20000"/>
          </a:bodyPr>
          <a:lstStyle/>
          <a:p>
            <a:pPr marL="0" indent="0" algn="ctr">
              <a:buNone/>
            </a:pPr>
            <a:r>
              <a:rPr lang="es-CO" dirty="0"/>
              <a:t>Recuerde cuando su madre lo trajo al mundo. Cuando usted nació, recibió vida física. El médico le propinó una palmada y usted empezó a respirar y pronto empezó a alimentarse, etc</a:t>
            </a:r>
            <a:r>
              <a:rPr lang="es-CO" dirty="0" smtClean="0"/>
              <a:t>. </a:t>
            </a:r>
          </a:p>
          <a:p>
            <a:pPr marL="0" indent="0" algn="ctr">
              <a:buNone/>
            </a:pPr>
            <a:r>
              <a:rPr lang="es-CO" dirty="0" smtClean="0"/>
              <a:t>¡</a:t>
            </a:r>
            <a:r>
              <a:rPr lang="es-CO" dirty="0"/>
              <a:t>USTED ESTABA VIVO! </a:t>
            </a:r>
            <a:endParaRPr lang="es-CO" dirty="0" smtClean="0"/>
          </a:p>
        </p:txBody>
      </p:sp>
      <p:sp>
        <p:nvSpPr>
          <p:cNvPr id="4" name="3 Rectángulo"/>
          <p:cNvSpPr/>
          <p:nvPr/>
        </p:nvSpPr>
        <p:spPr>
          <a:xfrm>
            <a:off x="179512" y="2420888"/>
            <a:ext cx="4572000" cy="2585323"/>
          </a:xfrm>
          <a:prstGeom prst="rect">
            <a:avLst/>
          </a:prstGeom>
        </p:spPr>
        <p:txBody>
          <a:bodyPr>
            <a:spAutoFit/>
          </a:bodyPr>
          <a:lstStyle/>
          <a:p>
            <a:pPr algn="ctr"/>
            <a:r>
              <a:rPr lang="es-CO" dirty="0"/>
              <a:t>Cuando una persona nace de nuevo en la familia de Dios </a:t>
            </a:r>
            <a:r>
              <a:rPr lang="es-CO" dirty="0" smtClean="0"/>
              <a:t>lea </a:t>
            </a:r>
            <a:r>
              <a:rPr lang="es-CO" dirty="0" smtClean="0">
                <a:solidFill>
                  <a:srgbClr val="FF0000"/>
                </a:solidFill>
              </a:rPr>
              <a:t>(</a:t>
            </a:r>
            <a:r>
              <a:rPr lang="es-CO" dirty="0">
                <a:solidFill>
                  <a:srgbClr val="FF0000"/>
                </a:solidFill>
              </a:rPr>
              <a:t>Juan 3:3,5,6,7,8,16),</a:t>
            </a:r>
            <a:r>
              <a:rPr lang="es-CO" dirty="0"/>
              <a:t> recibe vida espiritual o vida eterna. Repentinamente la persona que ha nacido del Espíritu está capacitada para hablar con Dios en oración, alimentarse de la Palabra de Dios y disfrutar de una relación cercana con Dios</a:t>
            </a:r>
            <a:r>
              <a:rPr lang="es-CO" dirty="0" smtClean="0"/>
              <a:t>.</a:t>
            </a:r>
            <a:endParaRPr lang="es-CO" dirty="0"/>
          </a:p>
        </p:txBody>
      </p:sp>
      <p:sp>
        <p:nvSpPr>
          <p:cNvPr id="5" name="4 Rectángulo"/>
          <p:cNvSpPr/>
          <p:nvPr/>
        </p:nvSpPr>
        <p:spPr>
          <a:xfrm>
            <a:off x="1475656" y="5301208"/>
            <a:ext cx="4896544" cy="1323439"/>
          </a:xfrm>
          <a:prstGeom prst="rect">
            <a:avLst/>
          </a:prstGeom>
        </p:spPr>
        <p:txBody>
          <a:bodyPr wrap="square">
            <a:spAutoFit/>
          </a:bodyPr>
          <a:lstStyle/>
          <a:p>
            <a:pPr algn="ctr"/>
            <a:r>
              <a:rPr lang="es-CO" sz="2000" dirty="0"/>
              <a:t>Hay una gran diferencia cuando una persona tiene VIDA ESPIRITUAL. Esa persona puede contar con Dios en toda situación de su vida.</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2420887"/>
            <a:ext cx="2524125"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250766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par>
                                <p:cTn id="11" presetID="16" presetClass="entr" presetSubtype="21" fill="hold" nodeType="withEffect">
                                  <p:stCondLst>
                                    <p:cond delay="0"/>
                                  </p:stCondLst>
                                  <p:childTnLst>
                                    <p:set>
                                      <p:cBhvr>
                                        <p:cTn id="12" dur="1" fill="hold">
                                          <p:stCondLst>
                                            <p:cond delay="0"/>
                                          </p:stCondLst>
                                        </p:cTn>
                                        <p:tgtEl>
                                          <p:spTgt spid="4098"/>
                                        </p:tgtEl>
                                        <p:attrNameLst>
                                          <p:attrName>style.visibility</p:attrName>
                                        </p:attrNameLst>
                                      </p:cBhvr>
                                      <p:to>
                                        <p:strVal val="visible"/>
                                      </p:to>
                                    </p:set>
                                    <p:animEffect transition="in" filter="barn(inVertical)">
                                      <p:cBhvr>
                                        <p:cTn id="13"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middletownbiblechurch.org/spanish/spiritua/Vida%20Espiritual%201_files/image00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80728"/>
            <a:ext cx="8028384" cy="5877272"/>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95536" y="0"/>
            <a:ext cx="7272808" cy="954107"/>
          </a:xfrm>
          <a:prstGeom prst="rect">
            <a:avLst/>
          </a:prstGeom>
        </p:spPr>
        <p:txBody>
          <a:bodyPr wrap="square">
            <a:spAutoFit/>
          </a:bodyPr>
          <a:lstStyle/>
          <a:p>
            <a:pPr algn="ctr"/>
            <a:r>
              <a:rPr lang="es-CO" sz="2800" b="1" dirty="0" smtClean="0">
                <a:solidFill>
                  <a:srgbClr val="FF0000"/>
                </a:solidFill>
              </a:rPr>
              <a:t>Ahora </a:t>
            </a:r>
            <a:r>
              <a:rPr lang="es-CO" sz="2800" b="1" dirty="0">
                <a:solidFill>
                  <a:srgbClr val="FF0000"/>
                </a:solidFill>
              </a:rPr>
              <a:t>tengo </a:t>
            </a:r>
            <a:r>
              <a:rPr lang="es-CO" sz="2800" b="1" dirty="0" smtClean="0">
                <a:solidFill>
                  <a:srgbClr val="FF0000"/>
                </a:solidFill>
              </a:rPr>
              <a:t>vida espiritual tengo ocho </a:t>
            </a:r>
            <a:r>
              <a:rPr lang="es-CO" sz="2800" b="1" dirty="0">
                <a:solidFill>
                  <a:srgbClr val="FF0000"/>
                </a:solidFill>
              </a:rPr>
              <a:t>motivos para </a:t>
            </a:r>
            <a:r>
              <a:rPr lang="es-CO" sz="2800" b="1" dirty="0" smtClean="0">
                <a:solidFill>
                  <a:srgbClr val="FF0000"/>
                </a:solidFill>
              </a:rPr>
              <a:t>reflexionar</a:t>
            </a:r>
            <a:endParaRPr lang="es-CO" sz="2800" b="1" dirty="0">
              <a:solidFill>
                <a:srgbClr val="FF0000"/>
              </a:solidFill>
            </a:endParaRPr>
          </a:p>
        </p:txBody>
      </p:sp>
    </p:spTree>
    <p:extLst>
      <p:ext uri="{BB962C8B-B14F-4D97-AF65-F5344CB8AC3E}">
        <p14:creationId xmlns:p14="http://schemas.microsoft.com/office/powerpoint/2010/main" val="348124242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O" dirty="0" smtClean="0"/>
              <a:t>Ahora hablemos de la muerte espiritual</a:t>
            </a:r>
            <a:endParaRPr lang="es-CO" dirty="0"/>
          </a:p>
        </p:txBody>
      </p:sp>
      <p:sp>
        <p:nvSpPr>
          <p:cNvPr id="3" name="2 Marcador de contenido"/>
          <p:cNvSpPr>
            <a:spLocks noGrp="1"/>
          </p:cNvSpPr>
          <p:nvPr>
            <p:ph idx="1"/>
          </p:nvPr>
        </p:nvSpPr>
        <p:spPr>
          <a:xfrm>
            <a:off x="457200" y="1609416"/>
            <a:ext cx="5194920" cy="2251632"/>
          </a:xfrm>
        </p:spPr>
        <p:txBody>
          <a:bodyPr>
            <a:normAutofit fontScale="77500" lnSpcReduction="20000"/>
          </a:bodyPr>
          <a:lstStyle/>
          <a:p>
            <a:pPr marL="0" indent="0">
              <a:buNone/>
            </a:pPr>
            <a:r>
              <a:rPr lang="es-CO" dirty="0"/>
              <a:t>Hemos estado pensando en la </a:t>
            </a:r>
            <a:r>
              <a:rPr lang="es-CO" i="1" u="sng" dirty="0" smtClean="0"/>
              <a:t>vida espiritual</a:t>
            </a:r>
            <a:r>
              <a:rPr lang="es-CO" i="1" dirty="0" smtClean="0"/>
              <a:t>.</a:t>
            </a:r>
            <a:r>
              <a:rPr lang="es-CO" i="1" dirty="0"/>
              <a:t> </a:t>
            </a:r>
            <a:r>
              <a:rPr lang="es-CO" dirty="0"/>
              <a:t>Debemos pensar también en la </a:t>
            </a:r>
            <a:r>
              <a:rPr lang="es-CO" b="1" i="1" u="sng" dirty="0" smtClean="0"/>
              <a:t>muerte espiritual</a:t>
            </a:r>
            <a:r>
              <a:rPr lang="es-CO" i="1" dirty="0" smtClean="0"/>
              <a:t>.</a:t>
            </a:r>
            <a:r>
              <a:rPr lang="es-CO" i="1" dirty="0"/>
              <a:t> </a:t>
            </a:r>
            <a:r>
              <a:rPr lang="es-CO" dirty="0"/>
              <a:t>Si una persona no está viva, entonces está muerta. Sabemos que esto es así en la esfera física. Las personas que no respiran y no se mueven y no comen y cuyos corazones no laten--- estas personas </a:t>
            </a:r>
            <a:r>
              <a:rPr lang="es-CO" dirty="0" smtClean="0"/>
              <a:t>están</a:t>
            </a:r>
            <a:r>
              <a:rPr lang="es-CO" b="1" u="sng" dirty="0" smtClean="0"/>
              <a:t> </a:t>
            </a:r>
            <a:r>
              <a:rPr lang="es-CO" b="1" i="1" u="sng" dirty="0" smtClean="0"/>
              <a:t>muertas</a:t>
            </a:r>
            <a:r>
              <a:rPr lang="es-CO" i="1" dirty="0" smtClean="0"/>
              <a:t>.</a:t>
            </a:r>
            <a:r>
              <a:rPr lang="es-CO" dirty="0"/>
              <a:t> </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9092" y="1414307"/>
            <a:ext cx="2331343" cy="2302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251519" y="4293096"/>
            <a:ext cx="7803951" cy="2308324"/>
          </a:xfrm>
          <a:prstGeom prst="rect">
            <a:avLst/>
          </a:prstGeom>
        </p:spPr>
        <p:txBody>
          <a:bodyPr wrap="square">
            <a:spAutoFit/>
          </a:bodyPr>
          <a:lstStyle/>
          <a:p>
            <a:r>
              <a:rPr lang="es-CO" dirty="0"/>
              <a:t>En </a:t>
            </a:r>
            <a:r>
              <a:rPr lang="es-CO" b="1" dirty="0">
                <a:solidFill>
                  <a:srgbClr val="FF0000"/>
                </a:solidFill>
              </a:rPr>
              <a:t>Efesios 2:1</a:t>
            </a:r>
            <a:r>
              <a:rPr lang="es-CO" dirty="0"/>
              <a:t>, la Biblia dice, “estabais </a:t>
            </a:r>
            <a:r>
              <a:rPr lang="es-CO" b="1" i="1" u="sng" dirty="0" smtClean="0"/>
              <a:t>muertos</a:t>
            </a:r>
            <a:r>
              <a:rPr lang="es-CO" dirty="0" smtClean="0"/>
              <a:t> en </a:t>
            </a:r>
            <a:r>
              <a:rPr lang="es-CO" dirty="0"/>
              <a:t>vuestros delitos y pecados”. Estas personas están </a:t>
            </a:r>
            <a:r>
              <a:rPr lang="es-CO" b="1" u="sng" dirty="0" smtClean="0"/>
              <a:t>espiritualmente muertas</a:t>
            </a:r>
            <a:r>
              <a:rPr lang="es-CO" dirty="0" smtClean="0"/>
              <a:t>.</a:t>
            </a:r>
            <a:r>
              <a:rPr lang="es-CO" dirty="0"/>
              <a:t> </a:t>
            </a:r>
            <a:r>
              <a:rPr lang="es-CO" dirty="0" smtClean="0"/>
              <a:t>Porque no </a:t>
            </a:r>
            <a:r>
              <a:rPr lang="es-CO" dirty="0"/>
              <a:t>conocen a Dios </a:t>
            </a:r>
            <a:r>
              <a:rPr lang="es-CO" b="1" dirty="0">
                <a:solidFill>
                  <a:srgbClr val="FF0000"/>
                </a:solidFill>
              </a:rPr>
              <a:t>(1 Tesalonicenses 4:5). </a:t>
            </a:r>
            <a:endParaRPr lang="es-CO" b="1" dirty="0" smtClean="0">
              <a:solidFill>
                <a:srgbClr val="FF0000"/>
              </a:solidFill>
            </a:endParaRPr>
          </a:p>
          <a:p>
            <a:endParaRPr lang="es-CO" dirty="0" smtClean="0"/>
          </a:p>
          <a:p>
            <a:r>
              <a:rPr lang="es-CO" dirty="0" smtClean="0"/>
              <a:t>Por </a:t>
            </a:r>
            <a:r>
              <a:rPr lang="es-CO" dirty="0"/>
              <a:t>causa de sus pecados, están separados de Dios y no tienen ninguna relación con el Señor. No tienen el Espíritu Santo (</a:t>
            </a:r>
            <a:r>
              <a:rPr lang="es-CO" dirty="0">
                <a:solidFill>
                  <a:srgbClr val="FF0000"/>
                </a:solidFill>
              </a:rPr>
              <a:t>Romanos 8:9 </a:t>
            </a:r>
            <a:r>
              <a:rPr lang="es-CO" dirty="0"/>
              <a:t>y compare con </a:t>
            </a:r>
            <a:r>
              <a:rPr lang="es-CO" dirty="0">
                <a:solidFill>
                  <a:srgbClr val="FF0000"/>
                </a:solidFill>
              </a:rPr>
              <a:t>Judas 19</a:t>
            </a:r>
            <a:r>
              <a:rPr lang="es-CO" dirty="0"/>
              <a:t>). </a:t>
            </a:r>
            <a:r>
              <a:rPr lang="es-CO" dirty="0" smtClean="0"/>
              <a:t>Quiere decir que no </a:t>
            </a:r>
            <a:r>
              <a:rPr lang="es-CO" dirty="0"/>
              <a:t>tienen vida eterna </a:t>
            </a:r>
            <a:r>
              <a:rPr lang="es-CO" dirty="0">
                <a:solidFill>
                  <a:srgbClr val="FF0000"/>
                </a:solidFill>
              </a:rPr>
              <a:t>(1 Juan 5:12) </a:t>
            </a:r>
            <a:r>
              <a:rPr lang="es-CO" dirty="0"/>
              <a:t>y, por lo tanto, están </a:t>
            </a:r>
            <a:r>
              <a:rPr lang="es-CO" dirty="0" smtClean="0"/>
              <a:t>muertas espiritualmente.</a:t>
            </a:r>
            <a:endParaRPr lang="es-CO" dirty="0"/>
          </a:p>
        </p:txBody>
      </p:sp>
    </p:spTree>
    <p:extLst>
      <p:ext uri="{BB962C8B-B14F-4D97-AF65-F5344CB8AC3E}">
        <p14:creationId xmlns:p14="http://schemas.microsoft.com/office/powerpoint/2010/main" val="13687228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5122"/>
                                        </p:tgtEl>
                                        <p:attrNameLst>
                                          <p:attrName>style.visibility</p:attrName>
                                        </p:attrNameLst>
                                      </p:cBhvr>
                                      <p:to>
                                        <p:strVal val="visible"/>
                                      </p:to>
                                    </p:set>
                                    <p:anim calcmode="lin" valueType="num">
                                      <p:cBhvr>
                                        <p:cTn id="13" dur="1000" fill="hold"/>
                                        <p:tgtEl>
                                          <p:spTgt spid="5122"/>
                                        </p:tgtEl>
                                        <p:attrNameLst>
                                          <p:attrName>ppt_w</p:attrName>
                                        </p:attrNameLst>
                                      </p:cBhvr>
                                      <p:tavLst>
                                        <p:tav tm="0">
                                          <p:val>
                                            <p:fltVal val="0"/>
                                          </p:val>
                                        </p:tav>
                                        <p:tav tm="100000">
                                          <p:val>
                                            <p:strVal val="#ppt_w"/>
                                          </p:val>
                                        </p:tav>
                                      </p:tavLst>
                                    </p:anim>
                                    <p:anim calcmode="lin" valueType="num">
                                      <p:cBhvr>
                                        <p:cTn id="14" dur="1000" fill="hold"/>
                                        <p:tgtEl>
                                          <p:spTgt spid="5122"/>
                                        </p:tgtEl>
                                        <p:attrNameLst>
                                          <p:attrName>ppt_h</p:attrName>
                                        </p:attrNameLst>
                                      </p:cBhvr>
                                      <p:tavLst>
                                        <p:tav tm="0">
                                          <p:val>
                                            <p:fltVal val="0"/>
                                          </p:val>
                                        </p:tav>
                                        <p:tav tm="100000">
                                          <p:val>
                                            <p:strVal val="#ppt_h"/>
                                          </p:val>
                                        </p:tav>
                                      </p:tavLst>
                                    </p:anim>
                                    <p:anim calcmode="lin" valueType="num">
                                      <p:cBhvr>
                                        <p:cTn id="15" dur="1000" fill="hold"/>
                                        <p:tgtEl>
                                          <p:spTgt spid="5122"/>
                                        </p:tgtEl>
                                        <p:attrNameLst>
                                          <p:attrName>style.rotation</p:attrName>
                                        </p:attrNameLst>
                                      </p:cBhvr>
                                      <p:tavLst>
                                        <p:tav tm="0">
                                          <p:val>
                                            <p:fltVal val="90"/>
                                          </p:val>
                                        </p:tav>
                                        <p:tav tm="100000">
                                          <p:val>
                                            <p:fltVal val="0"/>
                                          </p:val>
                                        </p:tav>
                                      </p:tavLst>
                                    </p:anim>
                                    <p:animEffect transition="in" filter="fade">
                                      <p:cBhvr>
                                        <p:cTn id="16" dur="1000"/>
                                        <p:tgtEl>
                                          <p:spTgt spid="5122"/>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80">
                                          <p:stCondLst>
                                            <p:cond delay="0"/>
                                          </p:stCondLst>
                                        </p:cTn>
                                        <p:tgtEl>
                                          <p:spTgt spid="5"/>
                                        </p:tgtEl>
                                      </p:cBhvr>
                                    </p:animEffect>
                                    <p:anim calcmode="lin" valueType="num">
                                      <p:cBhvr>
                                        <p:cTn id="22"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7" dur="26">
                                          <p:stCondLst>
                                            <p:cond delay="650"/>
                                          </p:stCondLst>
                                        </p:cTn>
                                        <p:tgtEl>
                                          <p:spTgt spid="5"/>
                                        </p:tgtEl>
                                      </p:cBhvr>
                                      <p:to x="100000" y="60000"/>
                                    </p:animScale>
                                    <p:animScale>
                                      <p:cBhvr>
                                        <p:cTn id="28" dur="166" decel="50000">
                                          <p:stCondLst>
                                            <p:cond delay="676"/>
                                          </p:stCondLst>
                                        </p:cTn>
                                        <p:tgtEl>
                                          <p:spTgt spid="5"/>
                                        </p:tgtEl>
                                      </p:cBhvr>
                                      <p:to x="100000" y="100000"/>
                                    </p:animScale>
                                    <p:animScale>
                                      <p:cBhvr>
                                        <p:cTn id="29" dur="26">
                                          <p:stCondLst>
                                            <p:cond delay="1312"/>
                                          </p:stCondLst>
                                        </p:cTn>
                                        <p:tgtEl>
                                          <p:spTgt spid="5"/>
                                        </p:tgtEl>
                                      </p:cBhvr>
                                      <p:to x="100000" y="80000"/>
                                    </p:animScale>
                                    <p:animScale>
                                      <p:cBhvr>
                                        <p:cTn id="30" dur="166" decel="50000">
                                          <p:stCondLst>
                                            <p:cond delay="1338"/>
                                          </p:stCondLst>
                                        </p:cTn>
                                        <p:tgtEl>
                                          <p:spTgt spid="5"/>
                                        </p:tgtEl>
                                      </p:cBhvr>
                                      <p:to x="100000" y="100000"/>
                                    </p:animScale>
                                    <p:animScale>
                                      <p:cBhvr>
                                        <p:cTn id="31" dur="26">
                                          <p:stCondLst>
                                            <p:cond delay="1642"/>
                                          </p:stCondLst>
                                        </p:cTn>
                                        <p:tgtEl>
                                          <p:spTgt spid="5"/>
                                        </p:tgtEl>
                                      </p:cBhvr>
                                      <p:to x="100000" y="90000"/>
                                    </p:animScale>
                                    <p:animScale>
                                      <p:cBhvr>
                                        <p:cTn id="32" dur="166" decel="50000">
                                          <p:stCondLst>
                                            <p:cond delay="1668"/>
                                          </p:stCondLst>
                                        </p:cTn>
                                        <p:tgtEl>
                                          <p:spTgt spid="5"/>
                                        </p:tgtEl>
                                      </p:cBhvr>
                                      <p:to x="100000" y="100000"/>
                                    </p:animScale>
                                    <p:animScale>
                                      <p:cBhvr>
                                        <p:cTn id="33" dur="26">
                                          <p:stCondLst>
                                            <p:cond delay="1808"/>
                                          </p:stCondLst>
                                        </p:cTn>
                                        <p:tgtEl>
                                          <p:spTgt spid="5"/>
                                        </p:tgtEl>
                                      </p:cBhvr>
                                      <p:to x="100000" y="95000"/>
                                    </p:animScale>
                                    <p:animScale>
                                      <p:cBhvr>
                                        <p:cTn id="34"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978896" cy="2520280"/>
          </a:xfrm>
        </p:spPr>
        <p:txBody>
          <a:bodyPr>
            <a:normAutofit fontScale="92500"/>
          </a:bodyPr>
          <a:lstStyle/>
          <a:p>
            <a:pPr marL="0" indent="0">
              <a:buNone/>
            </a:pPr>
            <a:r>
              <a:rPr lang="es-CO" b="1" dirty="0" smtClean="0">
                <a:solidFill>
                  <a:srgbClr val="FF0000"/>
                </a:solidFill>
              </a:rPr>
              <a:t>Juan 10:10</a:t>
            </a:r>
            <a:r>
              <a:rPr lang="es-CO" dirty="0" smtClean="0"/>
              <a:t>, dice que El </a:t>
            </a:r>
            <a:r>
              <a:rPr lang="es-CO" dirty="0"/>
              <a:t>Señor Jesucristo vino para que pudiéramos tener vida </a:t>
            </a:r>
            <a:r>
              <a:rPr lang="es-CO" dirty="0" smtClean="0"/>
              <a:t>abundante, </a:t>
            </a:r>
            <a:r>
              <a:rPr lang="es-CO" b="1" u="sng" dirty="0" smtClean="0"/>
              <a:t>él dio su vida</a:t>
            </a:r>
            <a:r>
              <a:rPr lang="es-CO" dirty="0"/>
              <a:t> y murió para que nosotros pudiéramos tener vida </a:t>
            </a:r>
            <a:r>
              <a:rPr lang="es-CO" dirty="0">
                <a:solidFill>
                  <a:srgbClr val="FF0000"/>
                </a:solidFill>
              </a:rPr>
              <a:t>(Juan 10:11</a:t>
            </a:r>
            <a:r>
              <a:rPr lang="es-CO" dirty="0" smtClean="0">
                <a:solidFill>
                  <a:srgbClr val="FF0000"/>
                </a:solidFill>
              </a:rPr>
              <a:t>).</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50368"/>
            <a:ext cx="2466975" cy="2442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427980" y="3356992"/>
            <a:ext cx="5689079" cy="3477875"/>
          </a:xfrm>
          <a:prstGeom prst="rect">
            <a:avLst/>
          </a:prstGeom>
        </p:spPr>
        <p:txBody>
          <a:bodyPr wrap="square">
            <a:spAutoFit/>
          </a:bodyPr>
          <a:lstStyle/>
          <a:p>
            <a:r>
              <a:rPr lang="es-CO" sz="2000" dirty="0"/>
              <a:t>Se levantó nuevamente de los muertos, porque un Salvador muerto nunca podría dar vida eterna a nadie </a:t>
            </a:r>
            <a:r>
              <a:rPr lang="es-CO" sz="2000" dirty="0">
                <a:solidFill>
                  <a:srgbClr val="FF0000"/>
                </a:solidFill>
              </a:rPr>
              <a:t>(Juan 10:28). </a:t>
            </a:r>
            <a:endParaRPr lang="es-CO" sz="2000" dirty="0" smtClean="0">
              <a:solidFill>
                <a:srgbClr val="FF0000"/>
              </a:solidFill>
            </a:endParaRPr>
          </a:p>
          <a:p>
            <a:endParaRPr lang="es-CO" sz="2000" dirty="0">
              <a:solidFill>
                <a:srgbClr val="FF0000"/>
              </a:solidFill>
            </a:endParaRPr>
          </a:p>
          <a:p>
            <a:r>
              <a:rPr lang="es-CO" sz="2000" dirty="0" smtClean="0"/>
              <a:t>Cuando </a:t>
            </a:r>
            <a:r>
              <a:rPr lang="es-CO" sz="2000" dirty="0"/>
              <a:t>una persona cree en el Señor Jesucristo, tiene </a:t>
            </a:r>
            <a:r>
              <a:rPr lang="es-CO" sz="2000" dirty="0" smtClean="0"/>
              <a:t>Vida Eterna” </a:t>
            </a:r>
            <a:r>
              <a:rPr lang="es-CO" sz="2000" dirty="0"/>
              <a:t>(</a:t>
            </a:r>
            <a:r>
              <a:rPr lang="es-CO" sz="2000" dirty="0">
                <a:solidFill>
                  <a:srgbClr val="FF0000"/>
                </a:solidFill>
              </a:rPr>
              <a:t>Juan 6:47) </a:t>
            </a:r>
            <a:r>
              <a:rPr lang="es-CO" sz="2000" dirty="0"/>
              <a:t>y ha pasado de </a:t>
            </a:r>
            <a:r>
              <a:rPr lang="es-CO" sz="2000" dirty="0" smtClean="0"/>
              <a:t>Muerte a Vida </a:t>
            </a:r>
            <a:r>
              <a:rPr lang="es-CO" sz="2000" dirty="0">
                <a:solidFill>
                  <a:srgbClr val="FF0000"/>
                </a:solidFill>
              </a:rPr>
              <a:t>(Juan 5:24). </a:t>
            </a:r>
            <a:r>
              <a:rPr lang="es-CO" sz="2000" dirty="0"/>
              <a:t>El Espíritu de Dios está capacitado para tomar una persona muerta y darle vida </a:t>
            </a:r>
            <a:r>
              <a:rPr lang="es-CO" sz="2000" dirty="0" smtClean="0"/>
              <a:t>lea </a:t>
            </a:r>
            <a:r>
              <a:rPr lang="es-CO" sz="2000" dirty="0" smtClean="0">
                <a:solidFill>
                  <a:srgbClr val="FF0000"/>
                </a:solidFill>
              </a:rPr>
              <a:t>(Juan </a:t>
            </a:r>
            <a:r>
              <a:rPr lang="es-CO" sz="2000" dirty="0">
                <a:solidFill>
                  <a:srgbClr val="FF0000"/>
                </a:solidFill>
              </a:rPr>
              <a:t>6:63 y 2 Corintios 3:6)</a:t>
            </a:r>
            <a:r>
              <a:rPr lang="es-CO" sz="2000" dirty="0"/>
              <a:t>.</a:t>
            </a:r>
          </a:p>
          <a:p>
            <a:r>
              <a:rPr lang="es-CO" sz="2000" dirty="0"/>
              <a:t> </a:t>
            </a:r>
          </a:p>
        </p:txBody>
      </p:sp>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340" y="3717032"/>
            <a:ext cx="1800225" cy="2543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61833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6147"/>
                                        </p:tgtEl>
                                        <p:attrNameLst>
                                          <p:attrName>style.visibility</p:attrName>
                                        </p:attrNameLst>
                                      </p:cBhvr>
                                      <p:to>
                                        <p:strVal val="visible"/>
                                      </p:to>
                                    </p:set>
                                    <p:anim calcmode="lin" valueType="num">
                                      <p:cBhvr>
                                        <p:cTn id="13" dur="1000" fill="hold"/>
                                        <p:tgtEl>
                                          <p:spTgt spid="6147"/>
                                        </p:tgtEl>
                                        <p:attrNameLst>
                                          <p:attrName>ppt_w</p:attrName>
                                        </p:attrNameLst>
                                      </p:cBhvr>
                                      <p:tavLst>
                                        <p:tav tm="0">
                                          <p:val>
                                            <p:fltVal val="0"/>
                                          </p:val>
                                        </p:tav>
                                        <p:tav tm="100000">
                                          <p:val>
                                            <p:strVal val="#ppt_w"/>
                                          </p:val>
                                        </p:tav>
                                      </p:tavLst>
                                    </p:anim>
                                    <p:anim calcmode="lin" valueType="num">
                                      <p:cBhvr>
                                        <p:cTn id="14" dur="1000" fill="hold"/>
                                        <p:tgtEl>
                                          <p:spTgt spid="6147"/>
                                        </p:tgtEl>
                                        <p:attrNameLst>
                                          <p:attrName>ppt_h</p:attrName>
                                        </p:attrNameLst>
                                      </p:cBhvr>
                                      <p:tavLst>
                                        <p:tav tm="0">
                                          <p:val>
                                            <p:fltVal val="0"/>
                                          </p:val>
                                        </p:tav>
                                        <p:tav tm="100000">
                                          <p:val>
                                            <p:strVal val="#ppt_h"/>
                                          </p:val>
                                        </p:tav>
                                      </p:tavLst>
                                    </p:anim>
                                    <p:anim calcmode="lin" valueType="num">
                                      <p:cBhvr>
                                        <p:cTn id="15" dur="1000" fill="hold"/>
                                        <p:tgtEl>
                                          <p:spTgt spid="6147"/>
                                        </p:tgtEl>
                                        <p:attrNameLst>
                                          <p:attrName>style.rotation</p:attrName>
                                        </p:attrNameLst>
                                      </p:cBhvr>
                                      <p:tavLst>
                                        <p:tav tm="0">
                                          <p:val>
                                            <p:fltVal val="90"/>
                                          </p:val>
                                        </p:tav>
                                        <p:tav tm="100000">
                                          <p:val>
                                            <p:fltVal val="0"/>
                                          </p:val>
                                        </p:tav>
                                      </p:tavLst>
                                    </p:anim>
                                    <p:animEffect transition="in" filter="fade">
                                      <p:cBhvr>
                                        <p:cTn id="16" dur="1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7239000" cy="3384376"/>
          </a:xfrm>
        </p:spPr>
        <p:txBody>
          <a:bodyPr>
            <a:normAutofit fontScale="92500" lnSpcReduction="10000"/>
          </a:bodyPr>
          <a:lstStyle/>
          <a:p>
            <a:pPr marL="0" indent="0" algn="ctr">
              <a:buNone/>
            </a:pPr>
            <a:r>
              <a:rPr lang="es-CO" sz="3300" b="1" dirty="0">
                <a:solidFill>
                  <a:srgbClr val="FF0000"/>
                </a:solidFill>
              </a:rPr>
              <a:t>¿Qué es esta </a:t>
            </a:r>
            <a:r>
              <a:rPr lang="es-CO" sz="3300" b="1" dirty="0" smtClean="0">
                <a:solidFill>
                  <a:srgbClr val="FF0000"/>
                </a:solidFill>
              </a:rPr>
              <a:t>vida</a:t>
            </a:r>
            <a:r>
              <a:rPr lang="es-CO" sz="3300" b="1" dirty="0">
                <a:solidFill>
                  <a:srgbClr val="FF0000"/>
                </a:solidFill>
              </a:rPr>
              <a:t> acerca de la cual hemos </a:t>
            </a:r>
            <a:r>
              <a:rPr lang="es-CO" sz="3300" b="1" dirty="0" smtClean="0">
                <a:solidFill>
                  <a:srgbClr val="FF0000"/>
                </a:solidFill>
              </a:rPr>
              <a:t>estado estudiando? </a:t>
            </a:r>
          </a:p>
          <a:p>
            <a:endParaRPr lang="es-CO" dirty="0" smtClean="0"/>
          </a:p>
          <a:p>
            <a:pPr marL="0" indent="0" algn="ctr">
              <a:buNone/>
            </a:pPr>
            <a:r>
              <a:rPr lang="es-CO" dirty="0" smtClean="0"/>
              <a:t>En </a:t>
            </a:r>
            <a:r>
              <a:rPr lang="es-CO" b="1" dirty="0">
                <a:solidFill>
                  <a:srgbClr val="FF0000"/>
                </a:solidFill>
              </a:rPr>
              <a:t>Juan 14:6 </a:t>
            </a:r>
            <a:r>
              <a:rPr lang="es-CO" dirty="0"/>
              <a:t>Jesús dijo: “</a:t>
            </a:r>
            <a:r>
              <a:rPr lang="es-CO" sz="3100" b="1" dirty="0">
                <a:latin typeface="Agency FB" pitchFamily="34" charset="0"/>
              </a:rPr>
              <a:t>Yo soy el camino, la verdad y la </a:t>
            </a:r>
            <a:r>
              <a:rPr lang="es-CO" sz="3100" b="1" dirty="0" smtClean="0">
                <a:latin typeface="Agency FB" pitchFamily="34" charset="0"/>
              </a:rPr>
              <a:t>vida, </a:t>
            </a:r>
            <a:r>
              <a:rPr lang="es-CO" sz="3100" b="1" dirty="0">
                <a:latin typeface="Agency FB" pitchFamily="34" charset="0"/>
              </a:rPr>
              <a:t>nadie viene al Padre, sino por mi</a:t>
            </a:r>
            <a:r>
              <a:rPr lang="es-CO" dirty="0" smtClean="0"/>
              <a:t>”.</a:t>
            </a:r>
          </a:p>
          <a:p>
            <a:pPr marL="0" indent="0" algn="ctr">
              <a:buNone/>
            </a:pPr>
            <a:r>
              <a:rPr lang="es-CO" dirty="0" smtClean="0"/>
              <a:t> </a:t>
            </a:r>
            <a:r>
              <a:rPr lang="es-CO" dirty="0"/>
              <a:t>Jesús dijo, “</a:t>
            </a:r>
            <a:r>
              <a:rPr lang="es-CO" b="1" u="sng" dirty="0"/>
              <a:t>YO SOY LA VIDA</a:t>
            </a:r>
            <a:r>
              <a:rPr lang="es-CO" dirty="0"/>
              <a:t>”. </a:t>
            </a:r>
            <a:r>
              <a:rPr lang="es-CO" dirty="0" smtClean="0"/>
              <a:t>Por tanto, la </a:t>
            </a:r>
            <a:r>
              <a:rPr lang="es-CO" dirty="0"/>
              <a:t>vida se encuentra en Cristo, porque </a:t>
            </a:r>
            <a:r>
              <a:rPr lang="es-CO" b="1" u="sng" dirty="0"/>
              <a:t>ÉL ES NUESTRA </a:t>
            </a:r>
            <a:r>
              <a:rPr lang="es-CO" b="1" u="sng" dirty="0" smtClean="0"/>
              <a:t>VIDA</a:t>
            </a:r>
            <a:r>
              <a:rPr lang="es-CO" dirty="0" smtClean="0"/>
              <a:t>, vea </a:t>
            </a:r>
            <a:r>
              <a:rPr lang="es-CO" dirty="0" smtClean="0">
                <a:solidFill>
                  <a:srgbClr val="FF0000"/>
                </a:solidFill>
              </a:rPr>
              <a:t>(Colosenses </a:t>
            </a:r>
            <a:r>
              <a:rPr lang="es-CO" dirty="0">
                <a:solidFill>
                  <a:srgbClr val="FF0000"/>
                </a:solidFill>
              </a:rPr>
              <a:t>3:4). </a:t>
            </a:r>
            <a:endParaRPr lang="es-CO" dirty="0" smtClean="0">
              <a:solidFill>
                <a:srgbClr val="FF0000"/>
              </a:solidFill>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005064"/>
            <a:ext cx="2409056"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51520" y="4005064"/>
            <a:ext cx="4572000" cy="2246769"/>
          </a:xfrm>
          <a:prstGeom prst="rect">
            <a:avLst/>
          </a:prstGeom>
        </p:spPr>
        <p:txBody>
          <a:bodyPr>
            <a:spAutoFit/>
          </a:bodyPr>
          <a:lstStyle/>
          <a:p>
            <a:pPr algn="ctr"/>
            <a:r>
              <a:rPr lang="es-CO" sz="2000" dirty="0"/>
              <a:t>Si una persona tiene al Hijo de Dios, ¿qué otra cosa tiene </a:t>
            </a:r>
            <a:r>
              <a:rPr lang="es-CO" sz="2000" dirty="0">
                <a:solidFill>
                  <a:srgbClr val="FF0000"/>
                </a:solidFill>
              </a:rPr>
              <a:t>(1 Juan 5:12</a:t>
            </a:r>
            <a:r>
              <a:rPr lang="es-CO" sz="2000" dirty="0" smtClean="0">
                <a:solidFill>
                  <a:srgbClr val="FF0000"/>
                </a:solidFill>
              </a:rPr>
              <a:t>)? </a:t>
            </a:r>
            <a:endParaRPr lang="es-CO" sz="2000" dirty="0">
              <a:solidFill>
                <a:srgbClr val="FF0000"/>
              </a:solidFill>
            </a:endParaRPr>
          </a:p>
          <a:p>
            <a:endParaRPr lang="es-CO" sz="2000" dirty="0" smtClean="0"/>
          </a:p>
          <a:p>
            <a:r>
              <a:rPr lang="es-CO" sz="2000" dirty="0" smtClean="0"/>
              <a:t>Por tanto, si </a:t>
            </a:r>
            <a:r>
              <a:rPr lang="es-CO" sz="2000" dirty="0"/>
              <a:t>una persona no tiene al Hijo de Dios (si nunca lo ha recibido como a su Salvador y Señor), entonces no </a:t>
            </a:r>
            <a:r>
              <a:rPr lang="es-CO" sz="2000" dirty="0" smtClean="0"/>
              <a:t>tiene VIDA.</a:t>
            </a:r>
            <a:endParaRPr lang="es-CO" sz="2000" dirty="0"/>
          </a:p>
        </p:txBody>
      </p:sp>
    </p:spTree>
    <p:extLst>
      <p:ext uri="{BB962C8B-B14F-4D97-AF65-F5344CB8AC3E}">
        <p14:creationId xmlns:p14="http://schemas.microsoft.com/office/powerpoint/2010/main" val="1142669269"/>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7170"/>
                                        </p:tgtEl>
                                        <p:attrNameLst>
                                          <p:attrName>style.visibility</p:attrName>
                                        </p:attrNameLst>
                                      </p:cBhvr>
                                      <p:to>
                                        <p:strVal val="visible"/>
                                      </p:to>
                                    </p:set>
                                    <p:animEffect transition="in" filter="fade">
                                      <p:cBhvr>
                                        <p:cTn id="21" dur="2000"/>
                                        <p:tgtEl>
                                          <p:spTgt spid="7170"/>
                                        </p:tgtEl>
                                      </p:cBhvr>
                                    </p:animEffect>
                                    <p:anim calcmode="lin" valueType="num">
                                      <p:cBhvr>
                                        <p:cTn id="22" dur="2000" fill="hold"/>
                                        <p:tgtEl>
                                          <p:spTgt spid="7170"/>
                                        </p:tgtEl>
                                        <p:attrNameLst>
                                          <p:attrName>ppt_w</p:attrName>
                                        </p:attrNameLst>
                                      </p:cBhvr>
                                      <p:tavLst>
                                        <p:tav tm="0" fmla="#ppt_w*sin(2.5*pi*$)">
                                          <p:val>
                                            <p:fltVal val="0"/>
                                          </p:val>
                                        </p:tav>
                                        <p:tav tm="100000">
                                          <p:val>
                                            <p:fltVal val="1"/>
                                          </p:val>
                                        </p:tav>
                                      </p:tavLst>
                                    </p:anim>
                                    <p:anim calcmode="lin" valueType="num">
                                      <p:cBhvr>
                                        <p:cTn id="23" dur="2000" fill="hold"/>
                                        <p:tgtEl>
                                          <p:spTgt spid="7170"/>
                                        </p:tgtEl>
                                        <p:attrNameLst>
                                          <p:attrName>ppt_h</p:attrName>
                                        </p:attrNameLst>
                                      </p:cBhvr>
                                      <p:tavLst>
                                        <p:tav tm="0">
                                          <p:val>
                                            <p:strVal val="#ppt_h"/>
                                          </p:val>
                                        </p:tav>
                                        <p:tav tm="100000">
                                          <p:val>
                                            <p:strVal val="#ppt_h"/>
                                          </p:val>
                                        </p:tav>
                                      </p:tavLst>
                                    </p:anim>
                                  </p:childTnLst>
                                </p:cTn>
                              </p:par>
                              <p:par>
                                <p:cTn id="24" presetID="45" presetClass="entr" presetSubtype="0"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2000"/>
                                        <p:tgtEl>
                                          <p:spTgt spid="4"/>
                                        </p:tgtEl>
                                      </p:cBhvr>
                                    </p:animEffect>
                                    <p:anim calcmode="lin" valueType="num">
                                      <p:cBhvr>
                                        <p:cTn id="27" dur="2000" fill="hold"/>
                                        <p:tgtEl>
                                          <p:spTgt spid="4"/>
                                        </p:tgtEl>
                                        <p:attrNameLst>
                                          <p:attrName>ppt_w</p:attrName>
                                        </p:attrNameLst>
                                      </p:cBhvr>
                                      <p:tavLst>
                                        <p:tav tm="0" fmla="#ppt_w*sin(2.5*pi*$)">
                                          <p:val>
                                            <p:fltVal val="0"/>
                                          </p:val>
                                        </p:tav>
                                        <p:tav tm="100000">
                                          <p:val>
                                            <p:fltVal val="1"/>
                                          </p:val>
                                        </p:tav>
                                      </p:tavLst>
                                    </p:anim>
                                    <p:anim calcmode="lin" valueType="num">
                                      <p:cBhvr>
                                        <p:cTn id="28"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7283152" cy="576064"/>
          </a:xfrm>
        </p:spPr>
        <p:txBody>
          <a:bodyPr>
            <a:normAutofit lnSpcReduction="10000"/>
          </a:bodyPr>
          <a:lstStyle/>
          <a:p>
            <a:pPr marL="0" indent="0" algn="ctr">
              <a:buNone/>
            </a:pPr>
            <a:r>
              <a:rPr lang="es-CO" sz="3200" i="1" dirty="0">
                <a:solidFill>
                  <a:srgbClr val="FF0000"/>
                </a:solidFill>
              </a:rPr>
              <a:t>¿Qué es la vida cristiana</a:t>
            </a:r>
            <a:r>
              <a:rPr lang="es-CO" sz="3200" i="1" dirty="0" smtClean="0">
                <a:solidFill>
                  <a:srgbClr val="FF0000"/>
                </a:solidFill>
              </a:rPr>
              <a:t>?</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553240"/>
            <a:ext cx="2905125" cy="30998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1553240"/>
            <a:ext cx="4572000" cy="2862322"/>
          </a:xfrm>
          <a:prstGeom prst="rect">
            <a:avLst/>
          </a:prstGeom>
        </p:spPr>
        <p:txBody>
          <a:bodyPr>
            <a:spAutoFit/>
          </a:bodyPr>
          <a:lstStyle/>
          <a:p>
            <a:pPr algn="ctr"/>
            <a:r>
              <a:rPr lang="es-CO" dirty="0"/>
              <a:t>Es CRISTO en VOSOTROS </a:t>
            </a:r>
            <a:r>
              <a:rPr lang="es-CO" dirty="0">
                <a:solidFill>
                  <a:srgbClr val="FF0000"/>
                </a:solidFill>
              </a:rPr>
              <a:t>(Colosenses 1:27). </a:t>
            </a:r>
            <a:r>
              <a:rPr lang="es-CO" dirty="0"/>
              <a:t>Un cristiano es alguien que tiene vida espiritual. Un cristiano es alguien en quien vive Cristo. </a:t>
            </a:r>
            <a:endParaRPr lang="es-CO" dirty="0" smtClean="0"/>
          </a:p>
          <a:p>
            <a:endParaRPr lang="es-CO" dirty="0"/>
          </a:p>
          <a:p>
            <a:r>
              <a:rPr lang="es-CO" dirty="0" smtClean="0"/>
              <a:t>¿</a:t>
            </a:r>
            <a:r>
              <a:rPr lang="es-CO" dirty="0"/>
              <a:t>Quién es Aquel que vive en el cristiano de acuerdo con </a:t>
            </a:r>
            <a:r>
              <a:rPr lang="es-CO" dirty="0">
                <a:solidFill>
                  <a:srgbClr val="FF0000"/>
                </a:solidFill>
              </a:rPr>
              <a:t>Gálatas 2:20</a:t>
            </a:r>
            <a:r>
              <a:rPr lang="es-CO" dirty="0" smtClean="0"/>
              <a:t>?. </a:t>
            </a:r>
            <a:r>
              <a:rPr lang="es-CO" dirty="0"/>
              <a:t>Esto es algo que es cierto de toda persona que es un verdadero cristiano: “Jesucristo </a:t>
            </a:r>
            <a:r>
              <a:rPr lang="es-CO" dirty="0" smtClean="0"/>
              <a:t>está </a:t>
            </a:r>
            <a:r>
              <a:rPr lang="es-CO" dirty="0"/>
              <a:t>en </a:t>
            </a:r>
            <a:r>
              <a:rPr lang="es-CO" dirty="0" smtClean="0"/>
              <a:t>vosotros” </a:t>
            </a:r>
            <a:r>
              <a:rPr lang="es-CO" dirty="0">
                <a:solidFill>
                  <a:srgbClr val="FF0000"/>
                </a:solidFill>
              </a:rPr>
              <a:t>(2 Corintios 13:5</a:t>
            </a:r>
            <a:r>
              <a:rPr lang="es-CO" dirty="0" smtClean="0">
                <a:solidFill>
                  <a:srgbClr val="FF0000"/>
                </a:solidFill>
              </a:rPr>
              <a:t>).</a:t>
            </a:r>
            <a:endParaRPr lang="es-CO" dirty="0">
              <a:solidFill>
                <a:srgbClr val="FF0000"/>
              </a:solidFill>
            </a:endParaRPr>
          </a:p>
        </p:txBody>
      </p:sp>
      <p:sp>
        <p:nvSpPr>
          <p:cNvPr id="5" name="4 Rectángulo"/>
          <p:cNvSpPr/>
          <p:nvPr/>
        </p:nvSpPr>
        <p:spPr>
          <a:xfrm>
            <a:off x="179512" y="4998661"/>
            <a:ext cx="7848872" cy="1754326"/>
          </a:xfrm>
          <a:prstGeom prst="rect">
            <a:avLst/>
          </a:prstGeom>
        </p:spPr>
        <p:txBody>
          <a:bodyPr wrap="square">
            <a:spAutoFit/>
          </a:bodyPr>
          <a:lstStyle/>
          <a:p>
            <a:pPr algn="ctr"/>
            <a:r>
              <a:rPr lang="es-CO" i="1" dirty="0">
                <a:solidFill>
                  <a:srgbClr val="0070C0"/>
                </a:solidFill>
              </a:rPr>
              <a:t>La vida cristiana no consiste en guardar ciertas reglas. La vida cristiana no consiste en tratar de guardar los 10 mandamientos. La vida cristiana no consiste en tratar de ser bueno. La gente religiosa puede tratar de hacer estas cosas. Gente muerta (aquellos que no conocen a Dios), pueden tratar de hacer estas cosas. La vida cristiana es “</a:t>
            </a:r>
            <a:r>
              <a:rPr lang="es-CO" b="1" i="1" u="sng" dirty="0">
                <a:solidFill>
                  <a:srgbClr val="0070C0"/>
                </a:solidFill>
              </a:rPr>
              <a:t>CRISTO EN TI</a:t>
            </a:r>
            <a:r>
              <a:rPr lang="es-CO" i="1" dirty="0">
                <a:solidFill>
                  <a:srgbClr val="0070C0"/>
                </a:solidFill>
              </a:rPr>
              <a:t>”. Es Cristo viviendo SU vida en ti por el poder de SU Espíritu Santo.</a:t>
            </a:r>
          </a:p>
        </p:txBody>
      </p:sp>
    </p:spTree>
    <p:extLst>
      <p:ext uri="{BB962C8B-B14F-4D97-AF65-F5344CB8AC3E}">
        <p14:creationId xmlns:p14="http://schemas.microsoft.com/office/powerpoint/2010/main" val="63540844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randombar(horizontal)">
                                      <p:cBhvr>
                                        <p:cTn id="7" dur="500"/>
                                        <p:tgtEl>
                                          <p:spTgt spid="819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randombar(horizontal)">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80">
                                          <p:stCondLst>
                                            <p:cond delay="0"/>
                                          </p:stCondLst>
                                        </p:cTn>
                                        <p:tgtEl>
                                          <p:spTgt spid="5"/>
                                        </p:tgtEl>
                                      </p:cBhvr>
                                    </p:animEffect>
                                    <p:anim calcmode="lin" valueType="num">
                                      <p:cBhvr>
                                        <p:cTn id="1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1" dur="26">
                                          <p:stCondLst>
                                            <p:cond delay="650"/>
                                          </p:stCondLst>
                                        </p:cTn>
                                        <p:tgtEl>
                                          <p:spTgt spid="5"/>
                                        </p:tgtEl>
                                      </p:cBhvr>
                                      <p:to x="100000" y="60000"/>
                                    </p:animScale>
                                    <p:animScale>
                                      <p:cBhvr>
                                        <p:cTn id="22" dur="166" decel="50000">
                                          <p:stCondLst>
                                            <p:cond delay="676"/>
                                          </p:stCondLst>
                                        </p:cTn>
                                        <p:tgtEl>
                                          <p:spTgt spid="5"/>
                                        </p:tgtEl>
                                      </p:cBhvr>
                                      <p:to x="100000" y="100000"/>
                                    </p:animScale>
                                    <p:animScale>
                                      <p:cBhvr>
                                        <p:cTn id="23" dur="26">
                                          <p:stCondLst>
                                            <p:cond delay="1312"/>
                                          </p:stCondLst>
                                        </p:cTn>
                                        <p:tgtEl>
                                          <p:spTgt spid="5"/>
                                        </p:tgtEl>
                                      </p:cBhvr>
                                      <p:to x="100000" y="80000"/>
                                    </p:animScale>
                                    <p:animScale>
                                      <p:cBhvr>
                                        <p:cTn id="24" dur="166" decel="50000">
                                          <p:stCondLst>
                                            <p:cond delay="1338"/>
                                          </p:stCondLst>
                                        </p:cTn>
                                        <p:tgtEl>
                                          <p:spTgt spid="5"/>
                                        </p:tgtEl>
                                      </p:cBhvr>
                                      <p:to x="100000" y="100000"/>
                                    </p:animScale>
                                    <p:animScale>
                                      <p:cBhvr>
                                        <p:cTn id="25" dur="26">
                                          <p:stCondLst>
                                            <p:cond delay="1642"/>
                                          </p:stCondLst>
                                        </p:cTn>
                                        <p:tgtEl>
                                          <p:spTgt spid="5"/>
                                        </p:tgtEl>
                                      </p:cBhvr>
                                      <p:to x="100000" y="90000"/>
                                    </p:animScale>
                                    <p:animScale>
                                      <p:cBhvr>
                                        <p:cTn id="26" dur="166" decel="50000">
                                          <p:stCondLst>
                                            <p:cond delay="1668"/>
                                          </p:stCondLst>
                                        </p:cTn>
                                        <p:tgtEl>
                                          <p:spTgt spid="5"/>
                                        </p:tgtEl>
                                      </p:cBhvr>
                                      <p:to x="100000" y="100000"/>
                                    </p:animScale>
                                    <p:animScale>
                                      <p:cBhvr>
                                        <p:cTn id="27" dur="26">
                                          <p:stCondLst>
                                            <p:cond delay="1808"/>
                                          </p:stCondLst>
                                        </p:cTn>
                                        <p:tgtEl>
                                          <p:spTgt spid="5"/>
                                        </p:tgtEl>
                                      </p:cBhvr>
                                      <p:to x="100000" y="95000"/>
                                    </p:animScale>
                                    <p:animScale>
                                      <p:cBhvr>
                                        <p:cTn id="2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7239000" cy="6264696"/>
          </a:xfrm>
        </p:spPr>
        <p:txBody>
          <a:bodyPr>
            <a:normAutofit lnSpcReduction="10000"/>
          </a:bodyPr>
          <a:lstStyle/>
          <a:p>
            <a:pPr marL="0" indent="0" algn="ctr">
              <a:buNone/>
            </a:pPr>
            <a:r>
              <a:rPr lang="es-CO" dirty="0"/>
              <a:t> </a:t>
            </a:r>
            <a:r>
              <a:rPr lang="es-CO" dirty="0" smtClean="0"/>
              <a:t>Por </a:t>
            </a:r>
            <a:r>
              <a:rPr lang="es-CO" dirty="0"/>
              <a:t>ejemplo, en </a:t>
            </a:r>
            <a:r>
              <a:rPr lang="es-CO" b="1" dirty="0">
                <a:solidFill>
                  <a:srgbClr val="FF0000"/>
                </a:solidFill>
              </a:rPr>
              <a:t>1 Corintios 13:4</a:t>
            </a:r>
            <a:r>
              <a:rPr lang="es-CO" dirty="0"/>
              <a:t>, la Biblia dice que el </a:t>
            </a:r>
            <a:r>
              <a:rPr lang="es-CO" b="1" i="1" u="sng" dirty="0" smtClean="0"/>
              <a:t>AMOR</a:t>
            </a:r>
            <a:r>
              <a:rPr lang="es-CO" dirty="0" smtClean="0"/>
              <a:t> </a:t>
            </a:r>
            <a:r>
              <a:rPr lang="es-CO" dirty="0"/>
              <a:t>es benigno</a:t>
            </a:r>
            <a:r>
              <a:rPr lang="es-CO" dirty="0" smtClean="0"/>
              <a:t>.</a:t>
            </a:r>
          </a:p>
          <a:p>
            <a:pPr marL="0" indent="0" algn="ctr">
              <a:buNone/>
            </a:pPr>
            <a:r>
              <a:rPr lang="es-CO" dirty="0" smtClean="0"/>
              <a:t> </a:t>
            </a:r>
          </a:p>
          <a:p>
            <a:pPr marL="0" indent="0" algn="ctr">
              <a:buNone/>
            </a:pPr>
            <a:r>
              <a:rPr lang="es-CO" sz="2800" b="1" dirty="0" smtClean="0">
                <a:solidFill>
                  <a:srgbClr val="FF0000"/>
                </a:solidFill>
              </a:rPr>
              <a:t>La pregunta es: ¿Cómo </a:t>
            </a:r>
            <a:r>
              <a:rPr lang="es-CO" sz="2800" b="1" dirty="0">
                <a:solidFill>
                  <a:srgbClr val="FF0000"/>
                </a:solidFill>
              </a:rPr>
              <a:t>puede yo ser benigno</a:t>
            </a:r>
            <a:r>
              <a:rPr lang="es-CO" sz="2800" b="1" dirty="0" smtClean="0">
                <a:solidFill>
                  <a:srgbClr val="FF0000"/>
                </a:solidFill>
              </a:rPr>
              <a:t>?</a:t>
            </a:r>
          </a:p>
          <a:p>
            <a:pPr marL="0" indent="0" algn="ctr">
              <a:buNone/>
            </a:pPr>
            <a:r>
              <a:rPr lang="es-CO" dirty="0" smtClean="0"/>
              <a:t> </a:t>
            </a:r>
            <a:r>
              <a:rPr lang="es-CO" dirty="0"/>
              <a:t>Suponga que yo colocara en este versículo mi nombre en lugar de la palabra “</a:t>
            </a:r>
            <a:r>
              <a:rPr lang="es-CO" i="1" dirty="0"/>
              <a:t>AMOR</a:t>
            </a:r>
            <a:r>
              <a:rPr lang="es-CO" dirty="0"/>
              <a:t>”: (ponga su propio nombre) ________________ es </a:t>
            </a:r>
            <a:r>
              <a:rPr lang="es-CO" dirty="0" smtClean="0"/>
              <a:t>benigno, (o bueno).</a:t>
            </a:r>
          </a:p>
          <a:p>
            <a:pPr marL="0" indent="0" algn="ctr">
              <a:buNone/>
            </a:pPr>
            <a:r>
              <a:rPr lang="es-CO" dirty="0" smtClean="0"/>
              <a:t> </a:t>
            </a:r>
            <a:r>
              <a:rPr lang="es-CO" dirty="0"/>
              <a:t>¿Es </a:t>
            </a:r>
            <a:r>
              <a:rPr lang="es-CO" dirty="0" smtClean="0"/>
              <a:t>cierto esto? </a:t>
            </a:r>
            <a:r>
              <a:rPr lang="es-CO" dirty="0"/>
              <a:t>Si usted es honesto, debe admitir que muchas, muchas veces usted no es benigno. Muchas veces somos poco amables y egoístas. Sería más de acuerdo a la realidad decir: (ponga su nombre) ________________ es poco amable</a:t>
            </a:r>
            <a:r>
              <a:rPr lang="es-CO" dirty="0" smtClean="0"/>
              <a:t>.</a:t>
            </a:r>
            <a:endParaRPr lang="es-CO" dirty="0"/>
          </a:p>
        </p:txBody>
      </p:sp>
    </p:spTree>
    <p:extLst>
      <p:ext uri="{BB962C8B-B14F-4D97-AF65-F5344CB8AC3E}">
        <p14:creationId xmlns:p14="http://schemas.microsoft.com/office/powerpoint/2010/main" val="241434501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heel(1)">
                                      <p:cBhvr>
                                        <p:cTn id="15" dur="2000"/>
                                        <p:tgtEl>
                                          <p:spTgt spid="3">
                                            <p:txEl>
                                              <p:pRg st="3" end="3"/>
                                            </p:txEl>
                                          </p:spTgt>
                                        </p:tgtEl>
                                      </p:cBhvr>
                                    </p:animEffect>
                                  </p:childTnLst>
                                </p:cTn>
                              </p:par>
                              <p:par>
                                <p:cTn id="16" presetID="21" presetClass="entr" presetSubtype="1"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wheel(1)">
                                      <p:cBhvr>
                                        <p:cTn id="18"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7239000" cy="4104456"/>
          </a:xfrm>
        </p:spPr>
        <p:txBody>
          <a:bodyPr>
            <a:normAutofit fontScale="92500" lnSpcReduction="20000"/>
          </a:bodyPr>
          <a:lstStyle/>
          <a:p>
            <a:pPr marL="0" indent="0" algn="ctr">
              <a:buNone/>
            </a:pPr>
            <a:r>
              <a:rPr lang="es-CO" dirty="0"/>
              <a:t>Ahora, pongamos el Nombre del Señor en este versículo: “JESUCRISTO es amable (</a:t>
            </a:r>
            <a:r>
              <a:rPr lang="es-CO" dirty="0" smtClean="0"/>
              <a:t>benigno o sea bueno).</a:t>
            </a:r>
          </a:p>
          <a:p>
            <a:pPr marL="0" indent="0" algn="ctr">
              <a:buNone/>
            </a:pPr>
            <a:endParaRPr lang="es-CO" dirty="0" smtClean="0"/>
          </a:p>
          <a:p>
            <a:pPr marL="0" indent="0" algn="ctr">
              <a:buNone/>
            </a:pPr>
            <a:r>
              <a:rPr lang="es-CO" dirty="0" smtClean="0"/>
              <a:t> </a:t>
            </a:r>
            <a:r>
              <a:rPr lang="es-CO" dirty="0"/>
              <a:t>¿Es cierto? ______ ¿Alguna vez ÉL es poco amable o rudo? </a:t>
            </a:r>
            <a:r>
              <a:rPr lang="es-CO" dirty="0" smtClean="0"/>
              <a:t>______.</a:t>
            </a:r>
            <a:r>
              <a:rPr lang="es-CO" dirty="0"/>
              <a:t> </a:t>
            </a:r>
          </a:p>
          <a:p>
            <a:endParaRPr lang="es-CO" dirty="0" smtClean="0"/>
          </a:p>
          <a:p>
            <a:pPr marL="0" indent="0" algn="ctr">
              <a:buNone/>
            </a:pPr>
            <a:r>
              <a:rPr lang="es-CO" sz="3000" b="1" dirty="0" smtClean="0">
                <a:solidFill>
                  <a:srgbClr val="FF0000"/>
                </a:solidFill>
              </a:rPr>
              <a:t>Ahora</a:t>
            </a:r>
            <a:r>
              <a:rPr lang="es-CO" sz="3000" b="1" dirty="0">
                <a:solidFill>
                  <a:srgbClr val="FF0000"/>
                </a:solidFill>
              </a:rPr>
              <a:t>, ¿cómo puedo yo ser amable? </a:t>
            </a:r>
            <a:endParaRPr lang="es-CO" sz="3000" b="1" dirty="0" smtClean="0">
              <a:solidFill>
                <a:srgbClr val="FF0000"/>
              </a:solidFill>
            </a:endParaRPr>
          </a:p>
          <a:p>
            <a:pPr marL="0" indent="0" algn="ctr">
              <a:buNone/>
            </a:pPr>
            <a:r>
              <a:rPr lang="es-CO" dirty="0" smtClean="0"/>
              <a:t>Recuerde</a:t>
            </a:r>
            <a:r>
              <a:rPr lang="es-CO" dirty="0"/>
              <a:t>, si usted es un cristiano, Cristo está en </a:t>
            </a:r>
            <a:r>
              <a:rPr lang="es-CO" dirty="0" smtClean="0"/>
              <a:t>usted. Entonces ¿Cómo debe ser usted, bueno y amable o poco amable y egoísta?  ________________________________.</a:t>
            </a:r>
            <a:endParaRPr lang="es-CO" dirty="0"/>
          </a:p>
        </p:txBody>
      </p:sp>
      <p:sp>
        <p:nvSpPr>
          <p:cNvPr id="4" name="3 Rectángulo"/>
          <p:cNvSpPr/>
          <p:nvPr/>
        </p:nvSpPr>
        <p:spPr>
          <a:xfrm>
            <a:off x="0" y="5013176"/>
            <a:ext cx="5148064" cy="1569660"/>
          </a:xfrm>
          <a:prstGeom prst="rect">
            <a:avLst/>
          </a:prstGeom>
        </p:spPr>
        <p:txBody>
          <a:bodyPr wrap="square">
            <a:spAutoFit/>
          </a:bodyPr>
          <a:lstStyle/>
          <a:p>
            <a:pPr algn="ctr"/>
            <a:r>
              <a:rPr lang="es-CO" sz="2400" dirty="0"/>
              <a:t>Este es el secreto de la vida cristiana.</a:t>
            </a:r>
          </a:p>
          <a:p>
            <a:pPr algn="ctr"/>
            <a:r>
              <a:rPr lang="es-CO" sz="2400" dirty="0"/>
              <a:t> CRISTO EN NOSOTROS ES NUESTRA VIDA. </a:t>
            </a:r>
            <a:r>
              <a:rPr lang="es-CO" sz="2400" dirty="0" smtClean="0"/>
              <a:t>Alabado sea Dios.</a:t>
            </a:r>
            <a:endParaRPr lang="es-CO"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509120"/>
            <a:ext cx="2408237" cy="22297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519522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heel(1)">
                                      <p:cBhvr>
                                        <p:cTn id="7" dur="2000"/>
                                        <p:tgtEl>
                                          <p:spTgt spid="3">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circle(in)">
                                      <p:cBhvr>
                                        <p:cTn id="12" dur="2000"/>
                                        <p:tgtEl>
                                          <p:spTgt spid="3">
                                            <p:txEl>
                                              <p:pRg st="5" end="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00"/>
                                        <p:tgtEl>
                                          <p:spTgt spid="4"/>
                                        </p:tgtEl>
                                      </p:cBhvr>
                                    </p:animEffect>
                                  </p:childTnLst>
                                </p:cTn>
                              </p:par>
                              <p:par>
                                <p:cTn id="18" presetID="22" presetClass="entr" presetSubtype="4" fill="hold" nodeType="withEffect">
                                  <p:stCondLst>
                                    <p:cond delay="0"/>
                                  </p:stCondLst>
                                  <p:childTnLst>
                                    <p:set>
                                      <p:cBhvr>
                                        <p:cTn id="19" dur="1" fill="hold">
                                          <p:stCondLst>
                                            <p:cond delay="0"/>
                                          </p:stCondLst>
                                        </p:cTn>
                                        <p:tgtEl>
                                          <p:spTgt spid="1026"/>
                                        </p:tgtEl>
                                        <p:attrNameLst>
                                          <p:attrName>style.visibility</p:attrName>
                                        </p:attrNameLst>
                                      </p:cBhvr>
                                      <p:to>
                                        <p:strVal val="visible"/>
                                      </p:to>
                                    </p:set>
                                    <p:animEffect transition="in" filter="wipe(down)">
                                      <p:cBhvr>
                                        <p:cTn id="20"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7239000" cy="3960440"/>
          </a:xfrm>
        </p:spPr>
        <p:txBody>
          <a:bodyPr>
            <a:normAutofit fontScale="85000" lnSpcReduction="10000"/>
          </a:bodyPr>
          <a:lstStyle/>
          <a:p>
            <a:pPr marL="0" indent="0" algn="ctr">
              <a:buNone/>
            </a:pPr>
            <a:r>
              <a:rPr lang="es-CO" dirty="0" smtClean="0"/>
              <a:t>Debemos </a:t>
            </a:r>
            <a:r>
              <a:rPr lang="es-CO" dirty="0"/>
              <a:t>recordar que la vida cristiana es CRISTO VIVIENDO EN </a:t>
            </a:r>
            <a:r>
              <a:rPr lang="es-CO" dirty="0" smtClean="0"/>
              <a:t>MI,</a:t>
            </a:r>
            <a:r>
              <a:rPr lang="es-CO" dirty="0"/>
              <a:t> </a:t>
            </a:r>
            <a:r>
              <a:rPr lang="es-CO" dirty="0" smtClean="0"/>
              <a:t>como dice Pablo en </a:t>
            </a:r>
            <a:r>
              <a:rPr lang="es-CO" dirty="0" smtClean="0">
                <a:solidFill>
                  <a:srgbClr val="FF0000"/>
                </a:solidFill>
              </a:rPr>
              <a:t>(Gálatas </a:t>
            </a:r>
            <a:r>
              <a:rPr lang="es-CO" dirty="0">
                <a:solidFill>
                  <a:srgbClr val="FF0000"/>
                </a:solidFill>
              </a:rPr>
              <a:t>2:20) </a:t>
            </a:r>
            <a:r>
              <a:rPr lang="es-CO" dirty="0"/>
              <a:t>por el poder del Espíritu Santo. </a:t>
            </a:r>
            <a:endParaRPr lang="es-CO" dirty="0" smtClean="0"/>
          </a:p>
          <a:p>
            <a:pPr marL="0" indent="0">
              <a:buNone/>
            </a:pPr>
            <a:endParaRPr lang="es-CO" dirty="0" smtClean="0"/>
          </a:p>
          <a:p>
            <a:pPr marL="0" indent="0" algn="ctr">
              <a:buNone/>
            </a:pPr>
            <a:r>
              <a:rPr lang="es-CO" dirty="0" smtClean="0"/>
              <a:t>Necesitamos </a:t>
            </a:r>
            <a:r>
              <a:rPr lang="es-CO" dirty="0"/>
              <a:t>aprender cómo dejar que Cristo viva SU vida en </a:t>
            </a:r>
            <a:r>
              <a:rPr lang="es-CO" dirty="0" smtClean="0"/>
              <a:t>nosotros, </a:t>
            </a:r>
            <a:r>
              <a:rPr lang="es-CO" dirty="0"/>
              <a:t>y no </a:t>
            </a:r>
            <a:r>
              <a:rPr lang="es-CO" dirty="0" smtClean="0"/>
              <a:t>interponernos </a:t>
            </a:r>
            <a:r>
              <a:rPr lang="es-CO" dirty="0"/>
              <a:t>en el camino</a:t>
            </a:r>
            <a:r>
              <a:rPr lang="es-CO" dirty="0" smtClean="0"/>
              <a:t>.</a:t>
            </a:r>
            <a:endParaRPr lang="es-CO" dirty="0"/>
          </a:p>
          <a:p>
            <a:endParaRPr lang="es-CO" dirty="0" smtClean="0"/>
          </a:p>
          <a:p>
            <a:pPr marL="0" indent="0" algn="ctr">
              <a:buNone/>
            </a:pPr>
            <a:r>
              <a:rPr lang="es-CO" dirty="0" smtClean="0"/>
              <a:t>La pregunta es: ¿Vive </a:t>
            </a:r>
            <a:r>
              <a:rPr lang="es-CO" dirty="0"/>
              <a:t>Cristo realmente en usted? </a:t>
            </a:r>
            <a:endParaRPr lang="es-CO" dirty="0" smtClean="0"/>
          </a:p>
          <a:p>
            <a:pPr marL="0" indent="0" algn="ctr">
              <a:buNone/>
            </a:pPr>
            <a:r>
              <a:rPr lang="es-CO" dirty="0" smtClean="0"/>
              <a:t>¿</a:t>
            </a:r>
            <a:r>
              <a:rPr lang="es-CO" dirty="0"/>
              <a:t>Tiene al Hijo (1 Juan 5:12)? </a:t>
            </a:r>
            <a:endParaRPr lang="es-CO" dirty="0" smtClean="0"/>
          </a:p>
          <a:p>
            <a:pPr marL="0" indent="0" algn="ctr">
              <a:buNone/>
            </a:pPr>
            <a:r>
              <a:rPr lang="es-CO" dirty="0" smtClean="0"/>
              <a:t>¿</a:t>
            </a:r>
            <a:r>
              <a:rPr lang="es-CO" dirty="0"/>
              <a:t>Tiene usted vida eterna (Juan 3:16</a:t>
            </a:r>
            <a:r>
              <a:rPr lang="es-CO" dirty="0" smtClean="0"/>
              <a:t>)?</a:t>
            </a:r>
          </a:p>
          <a:p>
            <a:pPr marL="0" indent="0" algn="ctr">
              <a:buNone/>
            </a:pPr>
            <a:r>
              <a:rPr lang="es-CO" dirty="0" smtClean="0"/>
              <a:t> </a:t>
            </a:r>
            <a:r>
              <a:rPr lang="es-CO" dirty="0"/>
              <a:t>¿Mora el Espíritu Santo en usted (1 Corintios 6:19</a:t>
            </a:r>
            <a:r>
              <a:rPr lang="es-CO" dirty="0" smtClean="0"/>
              <a:t>)?</a:t>
            </a:r>
            <a:endParaRPr lang="es-CO" dirty="0"/>
          </a:p>
          <a:p>
            <a:pPr marL="0" indent="0" algn="ctr">
              <a:buNone/>
            </a:pPr>
            <a:endParaRPr lang="es-CO" dirty="0" smtClean="0"/>
          </a:p>
        </p:txBody>
      </p:sp>
      <p:sp>
        <p:nvSpPr>
          <p:cNvPr id="4" name="3 Rectángulo"/>
          <p:cNvSpPr/>
          <p:nvPr/>
        </p:nvSpPr>
        <p:spPr>
          <a:xfrm>
            <a:off x="251520" y="4797152"/>
            <a:ext cx="5616624" cy="1938992"/>
          </a:xfrm>
          <a:prstGeom prst="rect">
            <a:avLst/>
          </a:prstGeom>
        </p:spPr>
        <p:txBody>
          <a:bodyPr wrap="square">
            <a:spAutoFit/>
          </a:bodyPr>
          <a:lstStyle/>
          <a:p>
            <a:pPr algn="ctr"/>
            <a:r>
              <a:rPr lang="es-CO" sz="2400" dirty="0"/>
              <a:t>De acuerdo con Apocalipsis 3:20, ¿qué está haciendo ahora el Señor Jesucristo en su vida?</a:t>
            </a:r>
          </a:p>
          <a:p>
            <a:pPr algn="ctr"/>
            <a:r>
              <a:rPr lang="es-CO" sz="2400" dirty="0"/>
              <a:t>Usualmente, cuando uno está en la puerta llamando, ¿qué es lo que desea?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4437112"/>
            <a:ext cx="1781175" cy="2404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38218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p:cTn id="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4" end="4"/>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p:cTn id="13"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5" end="5"/>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p:cTn id="1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6" end="6"/>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 calcmode="lin" valueType="num">
                                      <p:cBhvr>
                                        <p:cTn id="25"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7" end="7"/>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1000" fill="hold"/>
                                        <p:tgtEl>
                                          <p:spTgt spid="4"/>
                                        </p:tgtEl>
                                        <p:attrNameLst>
                                          <p:attrName>ppt_w</p:attrName>
                                        </p:attrNameLst>
                                      </p:cBhvr>
                                      <p:tavLst>
                                        <p:tav tm="0">
                                          <p:val>
                                            <p:fltVal val="0"/>
                                          </p:val>
                                        </p:tav>
                                        <p:tav tm="100000">
                                          <p:val>
                                            <p:strVal val="#ppt_w"/>
                                          </p:val>
                                        </p:tav>
                                      </p:tavLst>
                                    </p:anim>
                                    <p:anim calcmode="lin" valueType="num">
                                      <p:cBhvr>
                                        <p:cTn id="34" dur="1000" fill="hold"/>
                                        <p:tgtEl>
                                          <p:spTgt spid="4"/>
                                        </p:tgtEl>
                                        <p:attrNameLst>
                                          <p:attrName>ppt_h</p:attrName>
                                        </p:attrNameLst>
                                      </p:cBhvr>
                                      <p:tavLst>
                                        <p:tav tm="0">
                                          <p:val>
                                            <p:fltVal val="0"/>
                                          </p:val>
                                        </p:tav>
                                        <p:tav tm="100000">
                                          <p:val>
                                            <p:strVal val="#ppt_h"/>
                                          </p:val>
                                        </p:tav>
                                      </p:tavLst>
                                    </p:anim>
                                    <p:anim calcmode="lin" valueType="num">
                                      <p:cBhvr>
                                        <p:cTn id="35" dur="1000" fill="hold"/>
                                        <p:tgtEl>
                                          <p:spTgt spid="4"/>
                                        </p:tgtEl>
                                        <p:attrNameLst>
                                          <p:attrName>style.rotation</p:attrName>
                                        </p:attrNameLst>
                                      </p:cBhvr>
                                      <p:tavLst>
                                        <p:tav tm="0">
                                          <p:val>
                                            <p:fltVal val="90"/>
                                          </p:val>
                                        </p:tav>
                                        <p:tav tm="100000">
                                          <p:val>
                                            <p:fltVal val="0"/>
                                          </p:val>
                                        </p:tav>
                                      </p:tavLst>
                                    </p:anim>
                                    <p:animEffect transition="in" filter="fade">
                                      <p:cBhvr>
                                        <p:cTn id="36" dur="1000"/>
                                        <p:tgtEl>
                                          <p:spTgt spid="4"/>
                                        </p:tgtEl>
                                      </p:cBhvr>
                                    </p:animEffect>
                                  </p:childTnLst>
                                </p:cTn>
                              </p:par>
                              <p:par>
                                <p:cTn id="37" presetID="31" presetClass="entr" presetSubtype="0" fill="hold" nodeType="withEffect">
                                  <p:stCondLst>
                                    <p:cond delay="0"/>
                                  </p:stCondLst>
                                  <p:childTnLst>
                                    <p:set>
                                      <p:cBhvr>
                                        <p:cTn id="38" dur="1" fill="hold">
                                          <p:stCondLst>
                                            <p:cond delay="0"/>
                                          </p:stCondLst>
                                        </p:cTn>
                                        <p:tgtEl>
                                          <p:spTgt spid="2050"/>
                                        </p:tgtEl>
                                        <p:attrNameLst>
                                          <p:attrName>style.visibility</p:attrName>
                                        </p:attrNameLst>
                                      </p:cBhvr>
                                      <p:to>
                                        <p:strVal val="visible"/>
                                      </p:to>
                                    </p:set>
                                    <p:anim calcmode="lin" valueType="num">
                                      <p:cBhvr>
                                        <p:cTn id="39" dur="1000" fill="hold"/>
                                        <p:tgtEl>
                                          <p:spTgt spid="2050"/>
                                        </p:tgtEl>
                                        <p:attrNameLst>
                                          <p:attrName>ppt_w</p:attrName>
                                        </p:attrNameLst>
                                      </p:cBhvr>
                                      <p:tavLst>
                                        <p:tav tm="0">
                                          <p:val>
                                            <p:fltVal val="0"/>
                                          </p:val>
                                        </p:tav>
                                        <p:tav tm="100000">
                                          <p:val>
                                            <p:strVal val="#ppt_w"/>
                                          </p:val>
                                        </p:tav>
                                      </p:tavLst>
                                    </p:anim>
                                    <p:anim calcmode="lin" valueType="num">
                                      <p:cBhvr>
                                        <p:cTn id="40" dur="1000" fill="hold"/>
                                        <p:tgtEl>
                                          <p:spTgt spid="2050"/>
                                        </p:tgtEl>
                                        <p:attrNameLst>
                                          <p:attrName>ppt_h</p:attrName>
                                        </p:attrNameLst>
                                      </p:cBhvr>
                                      <p:tavLst>
                                        <p:tav tm="0">
                                          <p:val>
                                            <p:fltVal val="0"/>
                                          </p:val>
                                        </p:tav>
                                        <p:tav tm="100000">
                                          <p:val>
                                            <p:strVal val="#ppt_h"/>
                                          </p:val>
                                        </p:tav>
                                      </p:tavLst>
                                    </p:anim>
                                    <p:anim calcmode="lin" valueType="num">
                                      <p:cBhvr>
                                        <p:cTn id="41" dur="1000" fill="hold"/>
                                        <p:tgtEl>
                                          <p:spTgt spid="2050"/>
                                        </p:tgtEl>
                                        <p:attrNameLst>
                                          <p:attrName>style.rotation</p:attrName>
                                        </p:attrNameLst>
                                      </p:cBhvr>
                                      <p:tavLst>
                                        <p:tav tm="0">
                                          <p:val>
                                            <p:fltVal val="90"/>
                                          </p:val>
                                        </p:tav>
                                        <p:tav tm="100000">
                                          <p:val>
                                            <p:fltVal val="0"/>
                                          </p:val>
                                        </p:tav>
                                      </p:tavLst>
                                    </p:anim>
                                    <p:animEffect transition="in" filter="fade">
                                      <p:cBhvr>
                                        <p:cTn id="42"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7239000" cy="6123080"/>
          </a:xfrm>
        </p:spPr>
        <p:txBody>
          <a:bodyPr>
            <a:normAutofit fontScale="92500" lnSpcReduction="20000"/>
          </a:bodyPr>
          <a:lstStyle/>
          <a:p>
            <a:pPr marL="0" indent="0" algn="ctr">
              <a:buNone/>
            </a:pPr>
            <a:r>
              <a:rPr lang="es-CO" dirty="0" smtClean="0"/>
              <a:t>a</a:t>
            </a:r>
            <a:r>
              <a:rPr lang="es-CO" dirty="0"/>
              <a:t>. Desea decir ¡Hola! y luego irse.</a:t>
            </a:r>
          </a:p>
          <a:p>
            <a:pPr marL="0" indent="0" algn="ctr">
              <a:buNone/>
            </a:pPr>
            <a:r>
              <a:rPr lang="es-CO" dirty="0"/>
              <a:t>          b. Desea entrar (y desea que usted le permita entrar).</a:t>
            </a:r>
          </a:p>
          <a:p>
            <a:pPr marL="0" indent="0" algn="ctr">
              <a:buNone/>
            </a:pPr>
            <a:r>
              <a:rPr lang="es-CO" dirty="0" smtClean="0"/>
              <a:t>c</a:t>
            </a:r>
            <a:r>
              <a:rPr lang="es-CO" dirty="0"/>
              <a:t>. </a:t>
            </a:r>
            <a:r>
              <a:rPr lang="es-CO" dirty="0" smtClean="0"/>
              <a:t>Desea irse </a:t>
            </a:r>
            <a:r>
              <a:rPr lang="es-CO" dirty="0"/>
              <a:t>en cuanto usted abra la puerta</a:t>
            </a:r>
            <a:r>
              <a:rPr lang="es-CO" dirty="0" smtClean="0"/>
              <a:t>.</a:t>
            </a:r>
            <a:r>
              <a:rPr lang="es-CO" dirty="0"/>
              <a:t> </a:t>
            </a:r>
          </a:p>
          <a:p>
            <a:endParaRPr lang="es-CO" dirty="0" smtClean="0"/>
          </a:p>
          <a:p>
            <a:pPr marL="0" indent="0" algn="ctr">
              <a:buNone/>
            </a:pPr>
            <a:r>
              <a:rPr lang="es-CO" dirty="0" smtClean="0"/>
              <a:t>¿</a:t>
            </a:r>
            <a:r>
              <a:rPr lang="es-CO" dirty="0"/>
              <a:t>Ha permitido usted al Señor Jesucristo entrar en su vida? </a:t>
            </a:r>
            <a:endParaRPr lang="es-CO" dirty="0" smtClean="0"/>
          </a:p>
          <a:p>
            <a:pPr marL="0" indent="0">
              <a:buNone/>
            </a:pPr>
            <a:r>
              <a:rPr lang="es-CO" dirty="0" smtClean="0"/>
              <a:t>Si </a:t>
            </a:r>
            <a:r>
              <a:rPr lang="es-CO" dirty="0"/>
              <a:t>usted escucha Su voz y abre la puerta, ¿qué ha prometido Él hacer </a:t>
            </a:r>
            <a:r>
              <a:rPr lang="es-CO" dirty="0">
                <a:solidFill>
                  <a:srgbClr val="FF0000"/>
                </a:solidFill>
              </a:rPr>
              <a:t>(Apocalipsis 3:20</a:t>
            </a:r>
            <a:r>
              <a:rPr lang="es-CO" dirty="0" smtClean="0">
                <a:solidFill>
                  <a:srgbClr val="FF0000"/>
                </a:solidFill>
              </a:rPr>
              <a:t>)</a:t>
            </a:r>
            <a:r>
              <a:rPr lang="es-CO" dirty="0" smtClean="0"/>
              <a:t>?. </a:t>
            </a:r>
          </a:p>
          <a:p>
            <a:pPr marL="0" indent="0">
              <a:buNone/>
            </a:pPr>
            <a:endParaRPr lang="es-CO" dirty="0"/>
          </a:p>
          <a:p>
            <a:pPr marL="0" indent="0" algn="ctr">
              <a:buNone/>
            </a:pPr>
            <a:r>
              <a:rPr lang="es-CO" dirty="0" smtClean="0"/>
              <a:t>¿</a:t>
            </a:r>
            <a:r>
              <a:rPr lang="es-CO" dirty="0"/>
              <a:t>Ha hecho usted su parte? ¿Cristo ha hecho la suya? ¿Cómo sabe</a:t>
            </a:r>
            <a:r>
              <a:rPr lang="es-CO" dirty="0" smtClean="0"/>
              <a:t>?</a:t>
            </a:r>
            <a:endParaRPr lang="es-CO" dirty="0"/>
          </a:p>
          <a:p>
            <a:pPr marL="0" indent="0" algn="ctr">
              <a:buNone/>
            </a:pPr>
            <a:r>
              <a:rPr lang="es-CO" i="1" dirty="0" smtClean="0">
                <a:solidFill>
                  <a:srgbClr val="0070C0"/>
                </a:solidFill>
              </a:rPr>
              <a:t>Muy sencillo: Si </a:t>
            </a:r>
            <a:r>
              <a:rPr lang="es-CO" i="1" dirty="0">
                <a:solidFill>
                  <a:srgbClr val="0070C0"/>
                </a:solidFill>
              </a:rPr>
              <a:t>el Señor viviente está </a:t>
            </a:r>
            <a:r>
              <a:rPr lang="es-CO" b="1" i="1" dirty="0">
                <a:solidFill>
                  <a:srgbClr val="0070C0"/>
                </a:solidFill>
              </a:rPr>
              <a:t>en usted,</a:t>
            </a:r>
            <a:r>
              <a:rPr lang="es-CO" i="1" dirty="0">
                <a:solidFill>
                  <a:srgbClr val="0070C0"/>
                </a:solidFill>
              </a:rPr>
              <a:t> </a:t>
            </a:r>
            <a:r>
              <a:rPr lang="es-CO" i="1" dirty="0" smtClean="0">
                <a:solidFill>
                  <a:srgbClr val="0070C0"/>
                </a:solidFill>
              </a:rPr>
              <a:t>siente deseos de orar, estudiar su Palabra, relacionarse con otros hermanos, compartir su Palabra y de esa forma </a:t>
            </a:r>
            <a:r>
              <a:rPr lang="es-CO" i="1" dirty="0">
                <a:solidFill>
                  <a:srgbClr val="0070C0"/>
                </a:solidFill>
              </a:rPr>
              <a:t>usted puede disfrutar esa </a:t>
            </a:r>
            <a:r>
              <a:rPr lang="es-CO" b="1" i="1" u="sng" dirty="0" smtClean="0">
                <a:solidFill>
                  <a:srgbClr val="0070C0"/>
                </a:solidFill>
              </a:rPr>
              <a:t>vida abundante</a:t>
            </a:r>
            <a:r>
              <a:rPr lang="es-CO" i="1" dirty="0">
                <a:solidFill>
                  <a:srgbClr val="0070C0"/>
                </a:solidFill>
              </a:rPr>
              <a:t> y puede comenzar a </a:t>
            </a:r>
            <a:r>
              <a:rPr lang="es-CO" b="1" i="1" u="sng" dirty="0" smtClean="0">
                <a:solidFill>
                  <a:srgbClr val="0070C0"/>
                </a:solidFill>
              </a:rPr>
              <a:t>vivir al máximo.</a:t>
            </a:r>
            <a:endParaRPr lang="es-CO" b="1" i="1" u="sng" dirty="0">
              <a:solidFill>
                <a:srgbClr val="0070C0"/>
              </a:solidFill>
            </a:endParaRPr>
          </a:p>
        </p:txBody>
      </p:sp>
    </p:spTree>
    <p:extLst>
      <p:ext uri="{BB962C8B-B14F-4D97-AF65-F5344CB8AC3E}">
        <p14:creationId xmlns:p14="http://schemas.microsoft.com/office/powerpoint/2010/main" val="4168520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p:cTn id="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4" end="4"/>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p:cTn id="13"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5" end="5"/>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 calcmode="lin" valueType="num">
                                      <p:cBhvr>
                                        <p:cTn id="19"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7" end="7"/>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wheel(1)">
                                      <p:cBhvr>
                                        <p:cTn id="27"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pPr algn="ctr"/>
            <a:r>
              <a:rPr lang="es-CO" sz="4000" b="0" dirty="0" smtClean="0">
                <a:solidFill>
                  <a:srgbClr val="FF0000"/>
                </a:solidFill>
              </a:rPr>
              <a:t>Conclusión</a:t>
            </a:r>
            <a:endParaRPr lang="es-CO" sz="4000" b="0" dirty="0">
              <a:solidFill>
                <a:srgbClr val="FF0000"/>
              </a:solidFill>
            </a:endParaRPr>
          </a:p>
        </p:txBody>
      </p:sp>
      <p:sp>
        <p:nvSpPr>
          <p:cNvPr id="3" name="2 Marcador de contenido"/>
          <p:cNvSpPr>
            <a:spLocks noGrp="1"/>
          </p:cNvSpPr>
          <p:nvPr>
            <p:ph idx="1"/>
          </p:nvPr>
        </p:nvSpPr>
        <p:spPr>
          <a:xfrm>
            <a:off x="457200" y="1609416"/>
            <a:ext cx="4618856" cy="4846320"/>
          </a:xfrm>
        </p:spPr>
        <p:txBody>
          <a:bodyPr>
            <a:noAutofit/>
          </a:bodyPr>
          <a:lstStyle/>
          <a:p>
            <a:pPr marL="0" indent="0" algn="ctr">
              <a:buNone/>
            </a:pPr>
            <a:r>
              <a:rPr lang="es-CO" sz="2800" dirty="0" smtClean="0"/>
              <a:t>Mi deseo y oración es que este tema sea de gran bendición para su vida. Que Dios le bendiga, en Cristo Jesús. Amen.</a:t>
            </a:r>
          </a:p>
          <a:p>
            <a:pPr marL="0" indent="0" algn="ctr">
              <a:buNone/>
            </a:pPr>
            <a:endParaRPr lang="es-CO" sz="2800" dirty="0" smtClean="0"/>
          </a:p>
          <a:p>
            <a:pPr marL="0" indent="0" algn="ctr">
              <a:buNone/>
            </a:pPr>
            <a:r>
              <a:rPr lang="es-CO" sz="2800" dirty="0" smtClean="0"/>
              <a:t>No se olvide que Cristo viene pronto, prepárate y comparte estos temas para que otros también lo hagan. </a:t>
            </a:r>
            <a:endParaRPr lang="es-CO" sz="28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2132856"/>
            <a:ext cx="3024336"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3694607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o">
  <a:themeElements>
    <a:clrScheme name="Opulento">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o">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pulento">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407</TotalTime>
  <Words>934</Words>
  <Application>Microsoft Office PowerPoint</Application>
  <PresentationFormat>Presentación en pantalla (4:3)</PresentationFormat>
  <Paragraphs>95</Paragraphs>
  <Slides>17</Slides>
  <Notes>0</Notes>
  <HiddenSlides>0</HiddenSlides>
  <MMClips>0</MMClips>
  <ScaleCrop>false</ScaleCrop>
  <HeadingPairs>
    <vt:vector size="4" baseType="variant">
      <vt:variant>
        <vt:lpstr>Tema</vt:lpstr>
      </vt:variant>
      <vt:variant>
        <vt:i4>1</vt:i4>
      </vt:variant>
      <vt:variant>
        <vt:lpstr>Títulos de diapositiva</vt:lpstr>
      </vt:variant>
      <vt:variant>
        <vt:i4>17</vt:i4>
      </vt:variant>
    </vt:vector>
  </HeadingPairs>
  <TitlesOfParts>
    <vt:vector size="18" baseType="lpstr">
      <vt:lpstr>Opulento</vt:lpstr>
      <vt:lpstr>VIDA ESPIRITUAL diaria </vt:lpstr>
      <vt:lpstr>¿Qué es la vida Espiritual?  </vt:lpstr>
      <vt:lpstr>Presentación de PowerPoint</vt:lpstr>
      <vt:lpstr>Presentación de PowerPoint</vt:lpstr>
      <vt:lpstr>Presentación de PowerPoint</vt:lpstr>
      <vt:lpstr>Presentación de PowerPoint</vt:lpstr>
      <vt:lpstr>Presentación de PowerPoint</vt:lpstr>
      <vt:lpstr>Presentación de PowerPoint</vt:lpstr>
      <vt:lpstr>Ahora hablemos de la muerte espiritual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VIDA ESPIRITUAL </dc:title>
  <dc:creator>FAMILIA FIERRO CH</dc:creator>
  <cp:lastModifiedBy>FAMILIA FIERRO CH</cp:lastModifiedBy>
  <cp:revision>63</cp:revision>
  <dcterms:created xsi:type="dcterms:W3CDTF">2013-01-17T09:14:48Z</dcterms:created>
  <dcterms:modified xsi:type="dcterms:W3CDTF">2014-02-23T23:40:16Z</dcterms:modified>
</cp:coreProperties>
</file>